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DE2"/>
    <a:srgbClr val="E676D6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3352B-4433-CF4F-8F46-A0A0518A0845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Muokkaa tekstin perustyylejä napsauttamalla</a:t>
            </a:r>
          </a:p>
          <a:p>
            <a:pPr lvl="1"/>
            <a:r>
              <a:rPr lang="ru-RU"/>
              <a:t>toinen taso</a:t>
            </a:r>
          </a:p>
          <a:p>
            <a:pPr lvl="2"/>
            <a:r>
              <a:rPr lang="ru-RU"/>
              <a:t>kolmas taso</a:t>
            </a:r>
          </a:p>
          <a:p>
            <a:pPr lvl="3"/>
            <a:r>
              <a:rPr lang="ru-RU"/>
              <a:t>neljäs taso</a:t>
            </a:r>
          </a:p>
          <a:p>
            <a:pPr lvl="4"/>
            <a:r>
              <a:rPr lang="ru-RU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8473-4796-A04E-88F9-D3FCE858AA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8473-4796-A04E-88F9-D3FCE858AA0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8473-4796-A04E-88F9-D3FCE858AA0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2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 ja kuva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, jossa on ku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FC49BF1-FCD3-4395-8FF6-0047AF66228E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tensuojelu.info/ru/famil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ikanaiset.f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ua.info/fi-FI/apuanopeast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vy2012r.wordpress.com/toiminta/lastensuojeluseminaari/" TargetMode="External"/><Relationship Id="rId2" Type="http://schemas.openxmlformats.org/officeDocument/2006/relationships/hyperlink" Target="http://www.lastensuojelu.info/ru/famil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l.fi/fi/web/lastensuojelun-kasikirja" TargetMode="External"/><Relationship Id="rId5" Type="http://schemas.openxmlformats.org/officeDocument/2006/relationships/hyperlink" Target="http://www.theseus.fi/handle/10024/104818" TargetMode="External"/><Relationship Id="rId4" Type="http://schemas.openxmlformats.org/officeDocument/2006/relationships/hyperlink" Target="http://www.hel.f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Arial"/>
                <a:cs typeface="Arial"/>
              </a:rPr>
              <a:t>Семейная работа с двуязычными семьями</a:t>
            </a:r>
            <a:endParaRPr lang="fi-FI" sz="3200" b="1" i="1" dirty="0">
              <a:latin typeface="Arial"/>
              <a:cs typeface="Arial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latin typeface="Arial"/>
              <a:cs typeface="Arial"/>
            </a:endParaRPr>
          </a:p>
          <a:p>
            <a:r>
              <a:rPr lang="ru-RU" b="1" dirty="0">
                <a:latin typeface="Arial"/>
                <a:cs typeface="Arial"/>
              </a:rPr>
              <a:t>Анна </a:t>
            </a:r>
            <a:r>
              <a:rPr lang="ru-RU" b="1" dirty="0" err="1">
                <a:latin typeface="Arial"/>
                <a:cs typeface="Arial"/>
              </a:rPr>
              <a:t>Кервинен</a:t>
            </a:r>
            <a:r>
              <a:rPr lang="ru-RU" b="1" dirty="0">
                <a:latin typeface="Arial"/>
                <a:cs typeface="Arial"/>
              </a:rPr>
              <a:t>, семейный работник г. </a:t>
            </a:r>
            <a:r>
              <a:rPr lang="ru-RU" b="1" dirty="0" err="1">
                <a:latin typeface="Arial"/>
                <a:cs typeface="Arial"/>
              </a:rPr>
              <a:t>Вантаа</a:t>
            </a:r>
            <a:endParaRPr lang="fi-FI" b="1" dirty="0">
              <a:latin typeface="Arial"/>
              <a:cs typeface="Arial"/>
            </a:endParaRPr>
          </a:p>
          <a:p>
            <a:r>
              <a:rPr lang="ru-RU" b="1" dirty="0">
                <a:latin typeface="Arial"/>
                <a:cs typeface="Arial"/>
              </a:rPr>
              <a:t>10.10.17 </a:t>
            </a:r>
            <a:r>
              <a:rPr lang="fi-FI" b="1" dirty="0">
                <a:latin typeface="Arial"/>
                <a:cs typeface="Arial"/>
              </a:rPr>
              <a:t>Central Union for Child </a:t>
            </a:r>
            <a:r>
              <a:rPr lang="fi-FI" b="1" dirty="0" err="1">
                <a:latin typeface="Arial"/>
                <a:cs typeface="Arial"/>
              </a:rPr>
              <a:t>Welfare</a:t>
            </a:r>
            <a:endParaRPr lang="fi-FI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76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Näyttökuva 2016-12-08 kello 15.36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4966"/>
          <a:stretch>
            <a:fillRect/>
          </a:stretch>
        </p:blipFill>
        <p:spPr>
          <a:xfrm>
            <a:off x="47923" y="1255535"/>
            <a:ext cx="9096077" cy="4997345"/>
          </a:xfrm>
        </p:spPr>
      </p:pic>
    </p:spTree>
    <p:extLst>
      <p:ext uri="{BB962C8B-B14F-4D97-AF65-F5344CB8AC3E}">
        <p14:creationId xmlns:p14="http://schemas.microsoft.com/office/powerpoint/2010/main" val="195191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Näyttökuva 2016-12-08 kello 15.3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4" r="-9284"/>
          <a:stretch>
            <a:fillRect/>
          </a:stretch>
        </p:blipFill>
        <p:spPr>
          <a:xfrm>
            <a:off x="-165508" y="1054100"/>
            <a:ext cx="9461908" cy="5199063"/>
          </a:xfrm>
        </p:spPr>
      </p:pic>
    </p:spTree>
    <p:extLst>
      <p:ext uri="{BB962C8B-B14F-4D97-AF65-F5344CB8AC3E}">
        <p14:creationId xmlns:p14="http://schemas.microsoft.com/office/powerpoint/2010/main" val="119111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Näyttökuva 2016-12-08 kello 15.38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0" r="-10240"/>
          <a:stretch>
            <a:fillRect/>
          </a:stretch>
        </p:blipFill>
        <p:spPr>
          <a:xfrm>
            <a:off x="-665471" y="723900"/>
            <a:ext cx="9809471" cy="5389281"/>
          </a:xfrm>
        </p:spPr>
      </p:pic>
    </p:spTree>
    <p:extLst>
      <p:ext uri="{BB962C8B-B14F-4D97-AF65-F5344CB8AC3E}">
        <p14:creationId xmlns:p14="http://schemas.microsoft.com/office/powerpoint/2010/main" val="176892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Näyttökuva 2016-12-08 kello 15.46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61" r="-19561"/>
          <a:stretch>
            <a:fillRect/>
          </a:stretch>
        </p:blipFill>
        <p:spPr>
          <a:xfrm>
            <a:off x="765175" y="604837"/>
            <a:ext cx="7612063" cy="6253163"/>
          </a:xfrm>
        </p:spPr>
      </p:pic>
      <p:sp>
        <p:nvSpPr>
          <p:cNvPr id="2" name="TextBox 1"/>
          <p:cNvSpPr txBox="1"/>
          <p:nvPr/>
        </p:nvSpPr>
        <p:spPr>
          <a:xfrm>
            <a:off x="1971673" y="604837"/>
            <a:ext cx="527685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ПЕРЕЧЕНЬ ПОТРЕБНОСТЕЙ</a:t>
            </a:r>
          </a:p>
          <a:p>
            <a:r>
              <a:rPr lang="ru-RU" sz="1200" b="1" dirty="0" smtClean="0"/>
              <a:t>Оценка ситуации органами защиты детей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РАССМОТРЕНИЕ ПОТРЕБНОСТЕЙ РЕБЕНКА В ХОДЕ ВСТРЕЧИ С РОДИТЕЛЯМИ</a:t>
            </a:r>
          </a:p>
          <a:p>
            <a:endParaRPr lang="ru-RU" sz="1200" b="1" dirty="0"/>
          </a:p>
          <a:p>
            <a:pPr marL="228600" indent="-228600">
              <a:buAutoNum type="arabicPeriod"/>
            </a:pPr>
            <a:r>
              <a:rPr lang="ru-RU" sz="1200" b="1" dirty="0" smtClean="0"/>
              <a:t>Имя ребенка			     Дата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Родитель, с которым вопрос рассматривался	     Сотрудники</a:t>
            </a:r>
          </a:p>
          <a:p>
            <a:pPr marL="228600" indent="-228600">
              <a:buAutoNum type="arabicPeriod"/>
            </a:pPr>
            <a:r>
              <a:rPr lang="ru-RU" sz="1200" b="1" dirty="0" smtClean="0"/>
              <a:t>Расскажите, какие потребности есть, по вашему мнению, у вашего ребенка?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1673" y="3096933"/>
            <a:ext cx="5276852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4. Обведите в перечне те потребности, которые, по вашему мнению, у вашего ребенка есть. </a:t>
            </a:r>
          </a:p>
          <a:p>
            <a:endParaRPr lang="ru-RU" sz="1200" dirty="0"/>
          </a:p>
          <a:p>
            <a:pPr>
              <a:spcAft>
                <a:spcPts val="600"/>
              </a:spcAft>
            </a:pPr>
            <a:r>
              <a:rPr lang="ru-RU" sz="1200" dirty="0" smtClean="0"/>
              <a:t>Радость		Утешение	</a:t>
            </a:r>
            <a:r>
              <a:rPr lang="fi-FI" sz="1200" dirty="0" smtClean="0"/>
              <a:t>     </a:t>
            </a:r>
            <a:r>
              <a:rPr lang="ru-RU" sz="1200" dirty="0" smtClean="0"/>
              <a:t>Любовь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	</a:t>
            </a:r>
            <a:r>
              <a:rPr lang="ru-RU" sz="1200" dirty="0" smtClean="0"/>
              <a:t>Ласка	</a:t>
            </a:r>
            <a:r>
              <a:rPr lang="fi-FI" sz="1200" dirty="0" smtClean="0"/>
              <a:t>	</a:t>
            </a:r>
            <a:r>
              <a:rPr lang="ru-RU" sz="1200" dirty="0" smtClean="0"/>
              <a:t>Поддержка</a:t>
            </a:r>
            <a:r>
              <a:rPr lang="fi-FI" sz="1200" dirty="0" smtClean="0"/>
              <a:t>	     </a:t>
            </a:r>
            <a:r>
              <a:rPr lang="ru-RU" sz="1200" dirty="0" smtClean="0"/>
              <a:t>Запрещение</a:t>
            </a:r>
          </a:p>
          <a:p>
            <a:pPr>
              <a:spcAft>
                <a:spcPts val="600"/>
              </a:spcAft>
            </a:pPr>
            <a:r>
              <a:rPr lang="ru-RU" sz="1200" dirty="0" smtClean="0"/>
              <a:t>Собственное пространство          Помощь для обозначения чувств     Разговор    Выслушивание     Время взрослого     Делание вместе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 </a:t>
            </a:r>
            <a:r>
              <a:rPr lang="ru-RU" sz="1200" dirty="0" smtClean="0"/>
              <a:t>    Близость	     Удовлетворение голода и жажды</a:t>
            </a:r>
          </a:p>
          <a:p>
            <a:pPr>
              <a:spcAft>
                <a:spcPts val="600"/>
              </a:spcAft>
            </a:pPr>
            <a:r>
              <a:rPr lang="ru-RU" sz="1200" dirty="0" smtClean="0"/>
              <a:t>Быть увиденным	Нравиться себе	Внимание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	</a:t>
            </a:r>
            <a:r>
              <a:rPr lang="ru-RU" sz="1200" dirty="0" smtClean="0"/>
              <a:t>Беспечность		Сон          Защита</a:t>
            </a:r>
          </a:p>
          <a:p>
            <a:pPr>
              <a:spcAft>
                <a:spcPts val="600"/>
              </a:spcAft>
            </a:pPr>
            <a:r>
              <a:rPr lang="ru-RU" sz="1200" dirty="0" err="1" smtClean="0"/>
              <a:t>Останавливание</a:t>
            </a:r>
            <a:r>
              <a:rPr lang="ru-RU" sz="1200" dirty="0" smtClean="0"/>
              <a:t>       Забота      Потребность в друзьях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 </a:t>
            </a:r>
            <a:r>
              <a:rPr lang="ru-RU" sz="1200" dirty="0" smtClean="0"/>
              <a:t> Потребность в принадлежности к людям     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	</a:t>
            </a:r>
            <a:r>
              <a:rPr lang="ru-RU" sz="1200" dirty="0" smtClean="0"/>
              <a:t>		Потребность во впечатлениях</a:t>
            </a:r>
          </a:p>
          <a:p>
            <a:pPr>
              <a:spcAft>
                <a:spcPts val="600"/>
              </a:spcAft>
            </a:pPr>
            <a:endParaRPr lang="ru-RU" sz="1200" dirty="0"/>
          </a:p>
          <a:p>
            <a:pPr>
              <a:spcAft>
                <a:spcPts val="600"/>
              </a:spcAft>
            </a:pPr>
            <a:r>
              <a:rPr lang="ru-RU" sz="1200" b="1" dirty="0" smtClean="0"/>
              <a:t>Источник: Справочник по оценке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43491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5.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Работа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семейного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работника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на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 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обобщенных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28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примерах</a:t>
            </a:r>
            <a: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  <a:t/>
            </a:r>
            <a:br>
              <a:rPr lang="fi-FI" sz="28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r>
              <a:rPr lang="fi-FI" sz="2800" i="1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Кризисные</a:t>
            </a:r>
            <a:r>
              <a:rPr lang="fi-FI" sz="2800" i="1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2800" i="1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ситуации</a:t>
            </a:r>
            <a:r>
              <a:rPr lang="fi-FI" sz="2800" i="1" dirty="0">
                <a:solidFill>
                  <a:srgbClr val="FFFFFF"/>
                </a:solidFill>
                <a:effectLst/>
                <a:latin typeface="Arial"/>
                <a:cs typeface="Arial"/>
              </a:rPr>
              <a:t> в </a:t>
            </a:r>
            <a:r>
              <a:rPr lang="fi-FI" sz="2800" i="1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семьях</a:t>
            </a:r>
            <a:r>
              <a:rPr lang="fi-FI" sz="2800" i="1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fi-FI" sz="2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7800" y="1727200"/>
            <a:ext cx="8966200" cy="4525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 err="1">
                <a:effectLst/>
                <a:latin typeface="Arial"/>
                <a:cs typeface="Arial"/>
              </a:rPr>
              <a:t>Каковы</a:t>
            </a:r>
            <a:r>
              <a:rPr lang="fi-FI" sz="1600" b="1" dirty="0">
                <a:effectLst/>
                <a:latin typeface="Arial"/>
                <a:cs typeface="Arial"/>
              </a:rPr>
              <a:t> </a:t>
            </a:r>
            <a:r>
              <a:rPr lang="fi-FI" sz="1600" b="1" dirty="0" err="1">
                <a:effectLst/>
                <a:latin typeface="Arial"/>
                <a:cs typeface="Arial"/>
              </a:rPr>
              <a:t>могут</a:t>
            </a:r>
            <a:r>
              <a:rPr lang="fi-FI" sz="1600" b="1" dirty="0">
                <a:effectLst/>
                <a:latin typeface="Arial"/>
                <a:cs typeface="Arial"/>
              </a:rPr>
              <a:t> </a:t>
            </a:r>
            <a:r>
              <a:rPr lang="fi-FI" sz="1600" b="1" dirty="0" err="1">
                <a:effectLst/>
                <a:latin typeface="Arial"/>
                <a:cs typeface="Arial"/>
              </a:rPr>
              <a:t>быть</a:t>
            </a:r>
            <a:r>
              <a:rPr lang="fi-FI" sz="1600" b="1" dirty="0">
                <a:effectLst/>
                <a:latin typeface="Arial"/>
                <a:cs typeface="Arial"/>
              </a:rPr>
              <a:t> </a:t>
            </a:r>
            <a:r>
              <a:rPr lang="fi-FI" sz="1600" b="1" dirty="0" err="1">
                <a:effectLst/>
                <a:latin typeface="Arial"/>
                <a:cs typeface="Arial"/>
              </a:rPr>
              <a:t>причины</a:t>
            </a:r>
            <a:r>
              <a:rPr lang="fi-FI" sz="1600" b="1" dirty="0">
                <a:effectLst/>
                <a:latin typeface="Arial"/>
                <a:cs typeface="Arial"/>
              </a:rPr>
              <a:t> </a:t>
            </a:r>
            <a:r>
              <a:rPr lang="fi-FI" sz="1600" b="1" dirty="0" err="1">
                <a:effectLst/>
                <a:latin typeface="Arial"/>
                <a:cs typeface="Arial"/>
              </a:rPr>
              <a:t>обращения</a:t>
            </a:r>
            <a:r>
              <a:rPr lang="fi-FI" sz="1600" b="1" dirty="0">
                <a:effectLst/>
                <a:latin typeface="Arial"/>
                <a:cs typeface="Arial"/>
              </a:rPr>
              <a:t> в </a:t>
            </a:r>
            <a:r>
              <a:rPr lang="fi-FI" sz="1600" b="1" dirty="0" err="1">
                <a:effectLst/>
                <a:latin typeface="Arial"/>
                <a:cs typeface="Arial"/>
              </a:rPr>
              <a:t>службу</a:t>
            </a:r>
            <a:r>
              <a:rPr lang="fi-FI" sz="1600" b="1" dirty="0">
                <a:effectLst/>
                <a:latin typeface="Arial"/>
                <a:cs typeface="Arial"/>
              </a:rPr>
              <a:t>?</a:t>
            </a:r>
          </a:p>
          <a:p>
            <a:pPr lvl="0"/>
            <a:r>
              <a:rPr lang="fi-FI" sz="1600" dirty="0">
                <a:effectLst/>
                <a:latin typeface="Arial"/>
                <a:cs typeface="Arial"/>
              </a:rPr>
              <a:t>в </a:t>
            </a:r>
            <a:r>
              <a:rPr lang="fi-FI" sz="1600" dirty="0" err="1">
                <a:effectLst/>
                <a:latin typeface="Arial"/>
                <a:cs typeface="Arial"/>
              </a:rPr>
              <a:t>жизни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семьи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происходит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серьезное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изменение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затрагивающее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всех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ее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членов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0"/>
            <a:r>
              <a:rPr lang="fi-FI" sz="1600" dirty="0" err="1">
                <a:effectLst/>
                <a:latin typeface="Arial"/>
                <a:cs typeface="Arial"/>
              </a:rPr>
              <a:t>родители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страдают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от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усталости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болезней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депрессии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психических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заболеваний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0"/>
            <a:r>
              <a:rPr lang="fi-FI" sz="1600" dirty="0" err="1">
                <a:effectLst/>
                <a:latin typeface="Arial"/>
                <a:cs typeface="Arial"/>
              </a:rPr>
              <a:t>родители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часто</a:t>
            </a:r>
            <a:r>
              <a:rPr lang="fi-FI" sz="1600" dirty="0">
                <a:effectLst/>
                <a:latin typeface="Arial"/>
                <a:cs typeface="Arial"/>
              </a:rPr>
              <a:t> и в </a:t>
            </a:r>
            <a:r>
              <a:rPr lang="fi-FI" sz="1600" dirty="0" err="1">
                <a:effectLst/>
                <a:latin typeface="Arial"/>
                <a:cs typeface="Arial"/>
              </a:rPr>
              <a:t>больших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количествах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употребляют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наркотики</a:t>
            </a:r>
            <a:r>
              <a:rPr lang="fi-FI" sz="1600" dirty="0">
                <a:effectLst/>
                <a:latin typeface="Arial"/>
                <a:cs typeface="Arial"/>
              </a:rPr>
              <a:t> и </a:t>
            </a:r>
            <a:r>
              <a:rPr lang="fi-FI" sz="1600" dirty="0" err="1">
                <a:effectLst/>
                <a:latin typeface="Arial"/>
                <a:cs typeface="Arial"/>
              </a:rPr>
              <a:t>алкоголь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0"/>
            <a:r>
              <a:rPr lang="fi-FI" sz="1600" dirty="0" err="1">
                <a:effectLst/>
                <a:latin typeface="Arial"/>
                <a:cs typeface="Arial"/>
              </a:rPr>
              <a:t>случаи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насилия</a:t>
            </a:r>
            <a:r>
              <a:rPr lang="fi-FI" sz="1600" dirty="0">
                <a:effectLst/>
                <a:latin typeface="Arial"/>
                <a:cs typeface="Arial"/>
              </a:rPr>
              <a:t> в </a:t>
            </a:r>
            <a:r>
              <a:rPr lang="fi-FI" sz="1600" dirty="0" err="1">
                <a:effectLst/>
                <a:latin typeface="Arial"/>
                <a:cs typeface="Arial"/>
              </a:rPr>
              <a:t>семье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i-FI" sz="1600" dirty="0" err="1">
                <a:effectLst/>
                <a:latin typeface="Arial"/>
                <a:cs typeface="Arial"/>
              </a:rPr>
              <a:t>ребенок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подросток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совершает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поступки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опасные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вредные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для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него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самого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например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употребляет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алкоголь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наркотики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нарушает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закон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посещает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школу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0"/>
            <a:r>
              <a:rPr lang="fi-FI" sz="1600" dirty="0">
                <a:effectLst/>
                <a:latin typeface="Arial"/>
                <a:cs typeface="Arial"/>
              </a:rPr>
              <a:t>у </a:t>
            </a:r>
            <a:r>
              <a:rPr lang="fi-FI" sz="1600" dirty="0" err="1">
                <a:effectLst/>
                <a:latin typeface="Arial"/>
                <a:cs typeface="Arial"/>
              </a:rPr>
              <a:t>ребенка</a:t>
            </a:r>
            <a:r>
              <a:rPr lang="fi-FI" sz="1600" dirty="0">
                <a:effectLst/>
                <a:latin typeface="Arial"/>
                <a:cs typeface="Arial"/>
              </a:rPr>
              <a:t> - </a:t>
            </a:r>
            <a:r>
              <a:rPr lang="fi-FI" sz="1600" dirty="0" err="1">
                <a:effectLst/>
                <a:latin typeface="Arial"/>
                <a:cs typeface="Arial"/>
              </a:rPr>
              <a:t>психологические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проблемы</a:t>
            </a:r>
            <a:endParaRPr lang="fi-FI" sz="1600" dirty="0"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i-FI" sz="1600" dirty="0" err="1">
                <a:effectLst/>
                <a:latin typeface="Arial"/>
                <a:cs typeface="Arial"/>
              </a:rPr>
              <a:t>ребенок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несет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слишком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большую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для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его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возраста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ответственность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за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жизнь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семьи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например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вследствие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болезни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родителей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endParaRPr lang="fi-FI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24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190532"/>
          </a:xfrm>
        </p:spPr>
        <p:txBody>
          <a:bodyPr/>
          <a:lstStyle/>
          <a:p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1.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Пример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Развод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и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депрессия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одного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из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родителей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/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endParaRPr lang="fi-FI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7800" y="1613646"/>
            <a:ext cx="8877299" cy="418203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i-FI" dirty="0">
                <a:effectLst/>
                <a:latin typeface="Arial"/>
                <a:cs typeface="Arial"/>
              </a:rPr>
              <a:t>В </a:t>
            </a:r>
            <a:r>
              <a:rPr lang="fi-FI" dirty="0" err="1">
                <a:effectLst/>
                <a:latin typeface="Arial"/>
                <a:cs typeface="Arial"/>
              </a:rPr>
              <a:t>детском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саду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было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заме</a:t>
            </a:r>
            <a:r>
              <a:rPr lang="ru-RU" dirty="0">
                <a:effectLst/>
                <a:latin typeface="Arial"/>
                <a:cs typeface="Arial"/>
              </a:rPr>
              <a:t>ч</a:t>
            </a:r>
            <a:r>
              <a:rPr lang="fi-FI" dirty="0" err="1">
                <a:effectLst/>
                <a:latin typeface="Arial"/>
                <a:cs typeface="Arial"/>
              </a:rPr>
              <a:t>ено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агрессивное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поведение</a:t>
            </a:r>
            <a:r>
              <a:rPr lang="fi-FI" dirty="0">
                <a:effectLst/>
                <a:latin typeface="Arial"/>
                <a:cs typeface="Arial"/>
              </a:rPr>
              <a:t> и  </a:t>
            </a:r>
            <a:r>
              <a:rPr lang="fi-FI" dirty="0" err="1">
                <a:effectLst/>
                <a:latin typeface="Arial"/>
                <a:cs typeface="Arial"/>
              </a:rPr>
              <a:t>нежелание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играть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группе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другими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детьми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ребенок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подавлен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Родители</a:t>
            </a:r>
            <a:r>
              <a:rPr lang="fi-FI" dirty="0">
                <a:effectLst/>
                <a:latin typeface="Arial"/>
                <a:cs typeface="Arial"/>
              </a:rPr>
              <a:t>  </a:t>
            </a:r>
            <a:r>
              <a:rPr lang="fi-FI" dirty="0" err="1">
                <a:effectLst/>
                <a:latin typeface="Arial"/>
                <a:cs typeface="Arial"/>
              </a:rPr>
              <a:t>из-за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занятости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могли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поговорить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воспитателями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звонки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помощь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директора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детского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сада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также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были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отторгнуты</a:t>
            </a:r>
            <a:r>
              <a:rPr lang="fi-FI" dirty="0">
                <a:effectLst/>
                <a:latin typeface="Arial"/>
                <a:cs typeface="Arial"/>
              </a:rPr>
              <a:t>.  </a:t>
            </a:r>
            <a:r>
              <a:rPr lang="fi-FI" dirty="0" err="1">
                <a:effectLst/>
                <a:latin typeface="Arial"/>
                <a:cs typeface="Arial"/>
              </a:rPr>
              <a:t>Ребенок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рассказал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детском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саду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что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родитель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его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ударил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громко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кричал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него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Директор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детского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сада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сделал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заявление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службу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защиты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прав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детей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ребенку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провели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осмотр</a:t>
            </a:r>
            <a:r>
              <a:rPr lang="fi-FI" dirty="0">
                <a:effectLst/>
                <a:latin typeface="Arial"/>
                <a:cs typeface="Arial"/>
              </a:rPr>
              <a:t> у </a:t>
            </a:r>
            <a:r>
              <a:rPr lang="fi-FI" dirty="0" err="1">
                <a:effectLst/>
                <a:latin typeface="Arial"/>
                <a:cs typeface="Arial"/>
              </a:rPr>
              <a:t>врача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присутсвии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мамы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Врач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нашел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серьезных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повреждений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физических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травм</a:t>
            </a:r>
            <a:r>
              <a:rPr lang="fi-FI" dirty="0">
                <a:effectLst/>
                <a:latin typeface="Arial"/>
                <a:cs typeface="Arial"/>
              </a:rPr>
              <a:t>.   </a:t>
            </a:r>
            <a:r>
              <a:rPr lang="fi-FI" dirty="0" err="1">
                <a:effectLst/>
                <a:latin typeface="Arial"/>
                <a:cs typeface="Arial"/>
              </a:rPr>
              <a:t>При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осмотре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мама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рассказала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что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семейные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отношения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стадии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развода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она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страдает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депрессией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страх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перед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будущим</a:t>
            </a:r>
            <a:r>
              <a:rPr lang="fi-FI" dirty="0">
                <a:effectLst/>
                <a:latin typeface="Arial"/>
                <a:cs typeface="Arial"/>
              </a:rPr>
              <a:t> – </a:t>
            </a:r>
            <a:r>
              <a:rPr lang="fi-FI" dirty="0" err="1">
                <a:effectLst/>
                <a:latin typeface="Arial"/>
                <a:cs typeface="Arial"/>
              </a:rPr>
              <a:t>работа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жилье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под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угрозой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Мама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считает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что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угрозы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для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жизни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нет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но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согласна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работу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профилактической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службой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защиты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ребенка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Социальный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работник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встрече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родителями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выяснил</a:t>
            </a:r>
            <a:r>
              <a:rPr lang="fi-FI" dirty="0">
                <a:effectLst/>
                <a:latin typeface="Arial"/>
                <a:cs typeface="Arial"/>
              </a:rPr>
              <a:t>:, </a:t>
            </a:r>
            <a:r>
              <a:rPr lang="fi-FI" dirty="0" err="1">
                <a:effectLst/>
                <a:latin typeface="Arial"/>
                <a:cs typeface="Arial"/>
              </a:rPr>
              <a:t>что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семье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авторитарные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методы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воспитания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развод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тяжелой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стадии</a:t>
            </a:r>
            <a:r>
              <a:rPr lang="fi-FI" dirty="0">
                <a:effectLst/>
                <a:latin typeface="Arial"/>
                <a:cs typeface="Arial"/>
              </a:rPr>
              <a:t>,  </a:t>
            </a:r>
            <a:r>
              <a:rPr lang="fi-FI" dirty="0" err="1">
                <a:effectLst/>
                <a:latin typeface="Arial"/>
                <a:cs typeface="Arial"/>
              </a:rPr>
              <a:t>трудное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материальное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положение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родители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справляются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воспитанием</a:t>
            </a:r>
            <a:r>
              <a:rPr lang="fi-FI" dirty="0">
                <a:effectLst/>
                <a:latin typeface="Arial"/>
                <a:cs typeface="Arial"/>
              </a:rPr>
              <a:t> (</a:t>
            </a:r>
            <a:r>
              <a:rPr lang="fi-FI" dirty="0" err="1">
                <a:effectLst/>
                <a:latin typeface="Arial"/>
                <a:cs typeface="Arial"/>
              </a:rPr>
              <a:t>регулярные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оскорбления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адрес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друг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друга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ругань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борьба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за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ребенка</a:t>
            </a:r>
            <a:r>
              <a:rPr lang="fi-FI" dirty="0">
                <a:effectLst/>
                <a:latin typeface="Arial"/>
                <a:cs typeface="Arial"/>
              </a:rPr>
              <a:t>) </a:t>
            </a: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31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 err="1">
                <a:effectLst/>
                <a:latin typeface="Arial"/>
                <a:cs typeface="Arial"/>
              </a:rPr>
              <a:t>Cоставляет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план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работы</a:t>
            </a:r>
            <a:r>
              <a:rPr lang="fi-FI" sz="1800" dirty="0">
                <a:effectLst/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fi-FI" sz="1800" dirty="0">
              <a:effectLst/>
              <a:latin typeface="Arial"/>
              <a:cs typeface="Arial"/>
            </a:endParaRPr>
          </a:p>
          <a:p>
            <a:pPr lvl="2"/>
            <a:r>
              <a:rPr lang="fi-FI" sz="1800" dirty="0" err="1">
                <a:effectLst/>
                <a:latin typeface="Arial"/>
                <a:cs typeface="Arial"/>
              </a:rPr>
              <a:t>помощь</a:t>
            </a:r>
            <a:r>
              <a:rPr lang="fi-FI" sz="1800" dirty="0">
                <a:effectLst/>
                <a:latin typeface="Arial"/>
                <a:cs typeface="Arial"/>
              </a:rPr>
              <a:t> в </a:t>
            </a:r>
            <a:r>
              <a:rPr lang="fi-FI" sz="1800" dirty="0" err="1">
                <a:effectLst/>
                <a:latin typeface="Arial"/>
                <a:cs typeface="Arial"/>
              </a:rPr>
              <a:t>поиске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жилья</a:t>
            </a:r>
            <a:r>
              <a:rPr lang="fi-FI" sz="1800" dirty="0">
                <a:effectLst/>
                <a:latin typeface="Arial"/>
                <a:cs typeface="Arial"/>
              </a:rPr>
              <a:t> / </a:t>
            </a:r>
            <a:r>
              <a:rPr lang="fi-FI" sz="1800" dirty="0" err="1">
                <a:effectLst/>
                <a:latin typeface="Arial"/>
                <a:cs typeface="Arial"/>
              </a:rPr>
              <a:t>временный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переезд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мамы</a:t>
            </a:r>
            <a:r>
              <a:rPr lang="fi-FI" sz="1800" dirty="0">
                <a:effectLst/>
                <a:latin typeface="Arial"/>
                <a:cs typeface="Arial"/>
              </a:rPr>
              <a:t> с </a:t>
            </a:r>
            <a:r>
              <a:rPr lang="fi-FI" sz="1800" dirty="0" err="1">
                <a:effectLst/>
                <a:latin typeface="Arial"/>
                <a:cs typeface="Arial"/>
              </a:rPr>
              <a:t>ребенком</a:t>
            </a:r>
            <a:r>
              <a:rPr lang="fi-FI" sz="1800" dirty="0">
                <a:effectLst/>
                <a:latin typeface="Arial"/>
                <a:cs typeface="Arial"/>
              </a:rPr>
              <a:t> в </a:t>
            </a:r>
            <a:r>
              <a:rPr lang="fi-FI" sz="1800" dirty="0" err="1">
                <a:effectLst/>
                <a:latin typeface="Arial"/>
                <a:cs typeface="Arial"/>
              </a:rPr>
              <a:t>приют(turvakoti</a:t>
            </a:r>
            <a:r>
              <a:rPr lang="fi-FI" sz="1800" dirty="0">
                <a:effectLst/>
                <a:latin typeface="Arial"/>
                <a:cs typeface="Arial"/>
              </a:rPr>
              <a:t>)</a:t>
            </a:r>
          </a:p>
          <a:p>
            <a:pPr lvl="2"/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папа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посещает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беседы</a:t>
            </a:r>
            <a:r>
              <a:rPr lang="fi-FI" sz="1800" dirty="0">
                <a:effectLst/>
                <a:latin typeface="Arial"/>
                <a:cs typeface="Arial"/>
              </a:rPr>
              <a:t> и </a:t>
            </a:r>
            <a:r>
              <a:rPr lang="fi-FI" sz="1800" dirty="0" err="1">
                <a:effectLst/>
                <a:latin typeface="Arial"/>
                <a:cs typeface="Arial"/>
              </a:rPr>
              <a:t>группу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поддержки</a:t>
            </a:r>
            <a:r>
              <a:rPr lang="fi-FI" sz="1800" dirty="0">
                <a:effectLst/>
                <a:latin typeface="Arial"/>
                <a:cs typeface="Arial"/>
              </a:rPr>
              <a:t> Miessakit ry Lyömätön linja (</a:t>
            </a:r>
            <a:r>
              <a:rPr lang="ru-RU" sz="1800" dirty="0">
                <a:effectLst/>
                <a:latin typeface="Arial"/>
                <a:cs typeface="Arial"/>
              </a:rPr>
              <a:t>Мужская группа, Линия без боя)</a:t>
            </a:r>
            <a:endParaRPr lang="fi-FI" sz="1800" dirty="0">
              <a:effectLst/>
              <a:latin typeface="Arial"/>
              <a:cs typeface="Arial"/>
            </a:endParaRPr>
          </a:p>
          <a:p>
            <a:pPr lvl="2"/>
            <a:r>
              <a:rPr lang="ru-RU" sz="1800" dirty="0">
                <a:effectLst/>
                <a:latin typeface="Arial"/>
                <a:cs typeface="Arial"/>
              </a:rPr>
              <a:t> семейная работа совместно с медсестрой психического стационара и помощь на дому на год</a:t>
            </a:r>
            <a:endParaRPr lang="fi-FI" sz="1800" dirty="0">
              <a:effectLst/>
              <a:latin typeface="Arial"/>
              <a:cs typeface="Arial"/>
            </a:endParaRPr>
          </a:p>
          <a:p>
            <a:pPr lvl="2"/>
            <a:r>
              <a:rPr lang="ru-RU" sz="1800" dirty="0">
                <a:effectLst/>
                <a:latin typeface="Arial"/>
                <a:cs typeface="Arial"/>
              </a:rPr>
              <a:t>мама посещает группу поддержки в организации Союз семей с одним родителем (</a:t>
            </a:r>
            <a:r>
              <a:rPr lang="fi-FI" sz="1800" dirty="0">
                <a:effectLst/>
                <a:latin typeface="Arial"/>
                <a:cs typeface="Arial"/>
              </a:rPr>
              <a:t>Yhden Vanhemman Perheiden Liitto) и </a:t>
            </a:r>
            <a:r>
              <a:rPr lang="ru-RU" sz="1800" dirty="0">
                <a:effectLst/>
                <a:latin typeface="Arial"/>
                <a:cs typeface="Arial"/>
              </a:rPr>
              <a:t> Общества психического здоровья </a:t>
            </a:r>
            <a:r>
              <a:rPr lang="fi-FI" sz="1800" dirty="0">
                <a:effectLst/>
                <a:latin typeface="Arial"/>
                <a:cs typeface="Arial"/>
              </a:rPr>
              <a:t>(Mielenterveysseura)</a:t>
            </a:r>
          </a:p>
          <a:p>
            <a:pPr marL="0" indent="0">
              <a:buNone/>
            </a:pPr>
            <a:endParaRPr lang="fi-FI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28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7500" y="1663700"/>
            <a:ext cx="8623299" cy="601980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i-FI" sz="1600" dirty="0" err="1">
                <a:effectLst/>
                <a:latin typeface="Arial"/>
                <a:cs typeface="Arial"/>
              </a:rPr>
              <a:t>Родители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начинают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оформлять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развод</a:t>
            </a:r>
            <a:r>
              <a:rPr lang="fi-FI" sz="1600" dirty="0">
                <a:effectLst/>
                <a:latin typeface="Arial"/>
                <a:cs typeface="Arial"/>
              </a:rPr>
              <a:t> и </a:t>
            </a:r>
            <a:r>
              <a:rPr lang="fi-FI" sz="1600" dirty="0" err="1">
                <a:effectLst/>
                <a:latin typeface="Arial"/>
                <a:cs typeface="Arial"/>
              </a:rPr>
              <a:t>работать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семейным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работником</a:t>
            </a:r>
            <a:r>
              <a:rPr lang="fi-FI" sz="1600" dirty="0">
                <a:effectLst/>
                <a:latin typeface="Arial"/>
                <a:cs typeface="Arial"/>
              </a:rPr>
              <a:t>.  </a:t>
            </a:r>
            <a:r>
              <a:rPr lang="fi-FI" sz="1600" dirty="0" err="1">
                <a:effectLst/>
                <a:latin typeface="Arial"/>
                <a:cs typeface="Arial"/>
              </a:rPr>
              <a:t>Семья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разъезжается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ребенок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живет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мамой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встречи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отцом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выходным</a:t>
            </a:r>
            <a:r>
              <a:rPr lang="fi-FI" sz="1600" dirty="0">
                <a:effectLst/>
                <a:latin typeface="Arial"/>
                <a:cs typeface="Arial"/>
              </a:rPr>
              <a:t>.  В</a:t>
            </a:r>
            <a:r>
              <a:rPr lang="ru-RU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начале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семейные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работники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присутствуют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на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встречах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отцом</a:t>
            </a:r>
            <a:r>
              <a:rPr lang="fi-FI" sz="1600" dirty="0">
                <a:effectLst/>
                <a:latin typeface="Arial"/>
                <a:cs typeface="Arial"/>
              </a:rPr>
              <a:t> (valvottu tapaamiset) и </a:t>
            </a:r>
            <a:r>
              <a:rPr lang="fi-FI" sz="1600" dirty="0" err="1">
                <a:effectLst/>
                <a:latin typeface="Arial"/>
                <a:cs typeface="Arial"/>
              </a:rPr>
              <a:t>встречаются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мамой</a:t>
            </a:r>
            <a:r>
              <a:rPr lang="fi-FI" sz="1600" dirty="0">
                <a:effectLst/>
                <a:latin typeface="Arial"/>
                <a:cs typeface="Arial"/>
              </a:rPr>
              <a:t> – </a:t>
            </a:r>
            <a:r>
              <a:rPr lang="fi-FI" sz="1600" dirty="0" err="1">
                <a:effectLst/>
                <a:latin typeface="Arial"/>
                <a:cs typeface="Arial"/>
              </a:rPr>
              <a:t>по</a:t>
            </a:r>
            <a:r>
              <a:rPr lang="fi-FI" sz="1600" dirty="0">
                <a:effectLst/>
                <a:latin typeface="Arial"/>
                <a:cs typeface="Arial"/>
              </a:rPr>
              <a:t> 1 </a:t>
            </a:r>
            <a:r>
              <a:rPr lang="fi-FI" sz="1600" dirty="0" err="1">
                <a:effectLst/>
                <a:latin typeface="Arial"/>
                <a:cs typeface="Arial"/>
              </a:rPr>
              <a:t>раз</a:t>
            </a:r>
            <a:r>
              <a:rPr lang="ru-RU" sz="1600" dirty="0">
                <a:effectLst/>
                <a:latin typeface="Arial"/>
                <a:cs typeface="Arial"/>
              </a:rPr>
              <a:t>у</a:t>
            </a:r>
            <a:r>
              <a:rPr lang="fi-FI" sz="1600" dirty="0">
                <a:effectLst/>
                <a:latin typeface="Arial"/>
                <a:cs typeface="Arial"/>
              </a:rPr>
              <a:t> в </a:t>
            </a:r>
            <a:r>
              <a:rPr lang="fi-FI" sz="1600" dirty="0" err="1">
                <a:effectLst/>
                <a:latin typeface="Arial"/>
                <a:cs typeface="Arial"/>
              </a:rPr>
              <a:t>неделю</a:t>
            </a:r>
            <a:r>
              <a:rPr lang="ru-RU" sz="1600" dirty="0">
                <a:effectLst/>
                <a:latin typeface="Arial"/>
                <a:cs typeface="Arial"/>
              </a:rPr>
              <a:t> с каждым родителем</a:t>
            </a:r>
            <a:r>
              <a:rPr lang="fi-FI" sz="1600" dirty="0">
                <a:effectLst/>
                <a:latin typeface="Arial"/>
                <a:cs typeface="Arial"/>
              </a:rPr>
              <a:t>. </a:t>
            </a:r>
            <a:r>
              <a:rPr lang="fi-FI" sz="1600" dirty="0" err="1">
                <a:effectLst/>
                <a:latin typeface="Arial"/>
                <a:cs typeface="Arial"/>
              </a:rPr>
              <a:t>Через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полгода</a:t>
            </a:r>
            <a:r>
              <a:rPr lang="fi-FI" sz="1600" dirty="0">
                <a:effectLst/>
                <a:latin typeface="Arial"/>
                <a:cs typeface="Arial"/>
              </a:rPr>
              <a:t>  </a:t>
            </a:r>
            <a:r>
              <a:rPr lang="fi-FI" sz="1600" dirty="0" err="1">
                <a:effectLst/>
                <a:latin typeface="Arial"/>
                <a:cs typeface="Arial"/>
              </a:rPr>
              <a:t>присутс</a:t>
            </a:r>
            <a:r>
              <a:rPr lang="ru-RU" sz="1600" dirty="0">
                <a:effectLst/>
                <a:latin typeface="Arial"/>
                <a:cs typeface="Arial"/>
              </a:rPr>
              <a:t>т</a:t>
            </a:r>
            <a:r>
              <a:rPr lang="fi-FI" sz="1600" dirty="0" err="1">
                <a:effectLst/>
                <a:latin typeface="Arial"/>
                <a:cs typeface="Arial"/>
              </a:rPr>
              <a:t>вуют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только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передаче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ребенка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одного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родителя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другому</a:t>
            </a:r>
            <a:r>
              <a:rPr lang="fi-FI" sz="1600" dirty="0">
                <a:effectLst/>
                <a:latin typeface="Arial"/>
                <a:cs typeface="Arial"/>
              </a:rPr>
              <a:t>. </a:t>
            </a:r>
            <a:r>
              <a:rPr lang="ru-RU" sz="1600" dirty="0">
                <a:effectLst/>
                <a:latin typeface="Arial"/>
                <a:cs typeface="Arial"/>
              </a:rPr>
              <a:t>Помощник по дому 1 раз в неделю. </a:t>
            </a:r>
            <a:r>
              <a:rPr lang="fi-FI" sz="1600" dirty="0" err="1">
                <a:effectLst/>
                <a:latin typeface="Arial"/>
                <a:cs typeface="Arial"/>
              </a:rPr>
              <a:t>Анализ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семьи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показал</a:t>
            </a:r>
            <a:r>
              <a:rPr lang="fi-FI" sz="1600" dirty="0">
                <a:effectLst/>
                <a:latin typeface="Arial"/>
                <a:cs typeface="Arial"/>
              </a:rPr>
              <a:t>, </a:t>
            </a:r>
            <a:r>
              <a:rPr lang="fi-FI" sz="1600" dirty="0" err="1">
                <a:effectLst/>
                <a:latin typeface="Arial"/>
                <a:cs typeface="Arial"/>
              </a:rPr>
              <a:t>что</a:t>
            </a:r>
            <a:r>
              <a:rPr lang="fi-FI" sz="1600" dirty="0">
                <a:effectLst/>
                <a:latin typeface="Arial"/>
                <a:cs typeface="Arial"/>
              </a:rPr>
              <a:t> у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родителей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предрассудки</a:t>
            </a:r>
            <a:r>
              <a:rPr lang="fi-FI" sz="1600" dirty="0">
                <a:effectLst/>
                <a:latin typeface="Arial"/>
                <a:cs typeface="Arial"/>
              </a:rPr>
              <a:t> и </a:t>
            </a:r>
            <a:r>
              <a:rPr lang="fi-FI" sz="1600" dirty="0" err="1">
                <a:effectLst/>
                <a:latin typeface="Arial"/>
                <a:cs typeface="Arial"/>
              </a:rPr>
              <a:t>нежелание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принимать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помощь</a:t>
            </a:r>
            <a:r>
              <a:rPr lang="ru-RU" sz="1600" dirty="0">
                <a:effectLst/>
                <a:latin typeface="Arial"/>
                <a:cs typeface="Arial"/>
              </a:rPr>
              <a:t> </a:t>
            </a:r>
            <a:r>
              <a:rPr lang="fi-FI" sz="1600" dirty="0">
                <a:effectLst/>
                <a:latin typeface="Arial"/>
                <a:cs typeface="Arial"/>
              </a:rPr>
              <a:t>и </a:t>
            </a:r>
            <a:r>
              <a:rPr lang="fi-FI" sz="1600" dirty="0" err="1">
                <a:effectLst/>
                <a:latin typeface="Arial"/>
                <a:cs typeface="Arial"/>
              </a:rPr>
              <a:t>поддержку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социальных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служб</a:t>
            </a:r>
            <a:r>
              <a:rPr lang="fi-FI" sz="1600" dirty="0">
                <a:effectLst/>
                <a:latin typeface="Arial"/>
                <a:cs typeface="Arial"/>
              </a:rPr>
              <a:t>,  </a:t>
            </a:r>
            <a:r>
              <a:rPr lang="ru-RU" sz="1600" dirty="0">
                <a:effectLst/>
                <a:latin typeface="Arial"/>
                <a:cs typeface="Arial"/>
              </a:rPr>
              <a:t>мало социальных контактов, </a:t>
            </a:r>
            <a:r>
              <a:rPr lang="fi-FI" sz="1600" dirty="0" err="1">
                <a:effectLst/>
                <a:latin typeface="Arial"/>
                <a:cs typeface="Arial"/>
              </a:rPr>
              <a:t>высокие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требования</a:t>
            </a:r>
            <a:r>
              <a:rPr lang="fi-FI" sz="1600" dirty="0">
                <a:effectLst/>
                <a:latin typeface="Arial"/>
                <a:cs typeface="Arial"/>
              </a:rPr>
              <a:t> к </a:t>
            </a:r>
            <a:r>
              <a:rPr lang="fi-FI" sz="1600" dirty="0" err="1">
                <a:effectLst/>
                <a:latin typeface="Arial"/>
                <a:cs typeface="Arial"/>
              </a:rPr>
              <a:t>себе</a:t>
            </a:r>
            <a:r>
              <a:rPr lang="fi-FI" sz="1600" dirty="0">
                <a:effectLst/>
                <a:latin typeface="Arial"/>
                <a:cs typeface="Arial"/>
              </a:rPr>
              <a:t> и </a:t>
            </a:r>
            <a:r>
              <a:rPr lang="fi-FI" sz="1600" dirty="0" err="1">
                <a:effectLst/>
                <a:latin typeface="Arial"/>
                <a:cs typeface="Arial"/>
              </a:rPr>
              <a:t>ребенку</a:t>
            </a:r>
            <a:r>
              <a:rPr lang="fi-FI" sz="1600" dirty="0">
                <a:effectLst/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effectLst/>
                <a:latin typeface="Arial"/>
                <a:cs typeface="Arial"/>
              </a:rPr>
              <a:t>Встречи и б</a:t>
            </a:r>
            <a:r>
              <a:rPr lang="fi-FI" sz="1600" dirty="0" err="1">
                <a:effectLst/>
                <a:latin typeface="Arial"/>
                <a:cs typeface="Arial"/>
              </a:rPr>
              <a:t>еседы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родителями</a:t>
            </a:r>
            <a:r>
              <a:rPr lang="fi-FI" sz="1600" dirty="0">
                <a:effectLst/>
                <a:latin typeface="Arial"/>
                <a:cs typeface="Arial"/>
              </a:rPr>
              <a:t>:</a:t>
            </a:r>
          </a:p>
          <a:p>
            <a:pPr lvl="2"/>
            <a:r>
              <a:rPr lang="fi-FI" sz="1600" dirty="0">
                <a:effectLst/>
                <a:latin typeface="Arial"/>
                <a:cs typeface="Arial"/>
              </a:rPr>
              <a:t>о </a:t>
            </a:r>
            <a:r>
              <a:rPr lang="fi-FI" sz="1600" dirty="0" err="1">
                <a:effectLst/>
                <a:latin typeface="Arial"/>
                <a:cs typeface="Arial"/>
              </a:rPr>
              <a:t>воспитани</a:t>
            </a:r>
            <a:r>
              <a:rPr lang="ru-RU" sz="1600" dirty="0">
                <a:effectLst/>
                <a:latin typeface="Arial"/>
                <a:cs typeface="Arial"/>
              </a:rPr>
              <a:t>и</a:t>
            </a:r>
            <a:r>
              <a:rPr lang="fi-FI" sz="1600" dirty="0">
                <a:effectLst/>
                <a:latin typeface="Arial"/>
                <a:cs typeface="Arial"/>
              </a:rPr>
              <a:t> и </a:t>
            </a:r>
            <a:r>
              <a:rPr lang="fi-FI" sz="1600" dirty="0" err="1">
                <a:effectLst/>
                <a:latin typeface="Arial"/>
                <a:cs typeface="Arial"/>
              </a:rPr>
              <a:t>эмоциональн</a:t>
            </a:r>
            <a:r>
              <a:rPr lang="ru-RU" sz="1600" dirty="0">
                <a:effectLst/>
                <a:latin typeface="Arial"/>
                <a:cs typeface="Arial"/>
              </a:rPr>
              <a:t>ой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поддержке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ребенка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2"/>
            <a:r>
              <a:rPr lang="fi-FI" sz="1600" dirty="0" err="1">
                <a:effectLst/>
                <a:latin typeface="Arial"/>
                <a:cs typeface="Arial"/>
              </a:rPr>
              <a:t>эмоциональное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поддержание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родителей</a:t>
            </a:r>
            <a:endParaRPr lang="fi-FI" sz="1600" dirty="0">
              <a:effectLst/>
              <a:latin typeface="Arial"/>
              <a:cs typeface="Arial"/>
            </a:endParaRPr>
          </a:p>
          <a:p>
            <a:pPr lvl="2"/>
            <a:r>
              <a:rPr lang="fi-FI" sz="1600" dirty="0" err="1">
                <a:effectLst/>
                <a:latin typeface="Arial"/>
                <a:cs typeface="Arial"/>
              </a:rPr>
              <a:t>примеры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ru-RU" sz="1600" dirty="0">
                <a:effectLst/>
                <a:latin typeface="Arial"/>
                <a:cs typeface="Arial"/>
              </a:rPr>
              <a:t>воспитания</a:t>
            </a:r>
            <a:r>
              <a:rPr lang="fi-FI" sz="1600" dirty="0">
                <a:effectLst/>
                <a:latin typeface="Arial"/>
                <a:cs typeface="Arial"/>
              </a:rPr>
              <a:t> (mallintaminen) </a:t>
            </a:r>
          </a:p>
          <a:p>
            <a:pPr lvl="2"/>
            <a:r>
              <a:rPr lang="fi-FI" sz="1600" dirty="0" err="1">
                <a:effectLst/>
                <a:latin typeface="Arial"/>
                <a:cs typeface="Arial"/>
              </a:rPr>
              <a:t>помощь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родителю</a:t>
            </a:r>
            <a:r>
              <a:rPr lang="fi-FI" sz="1600" dirty="0">
                <a:effectLst/>
                <a:latin typeface="Arial"/>
                <a:cs typeface="Arial"/>
              </a:rPr>
              <a:t> в </a:t>
            </a:r>
            <a:r>
              <a:rPr lang="fi-FI" sz="1600" dirty="0" err="1">
                <a:effectLst/>
                <a:latin typeface="Arial"/>
                <a:cs typeface="Arial"/>
              </a:rPr>
              <a:t>принятии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ситуации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endParaRPr lang="ru-RU" sz="1600" dirty="0">
              <a:effectLst/>
              <a:latin typeface="Arial"/>
              <a:cs typeface="Arial"/>
            </a:endParaRPr>
          </a:p>
          <a:p>
            <a:pPr lvl="2"/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информирование</a:t>
            </a:r>
            <a:r>
              <a:rPr lang="fi-FI" sz="1600" dirty="0">
                <a:effectLst/>
                <a:latin typeface="Arial"/>
                <a:cs typeface="Arial"/>
              </a:rPr>
              <a:t> о</a:t>
            </a:r>
            <a:r>
              <a:rPr lang="ru-RU" sz="1600" dirty="0">
                <a:effectLst/>
                <a:latin typeface="Arial"/>
                <a:cs typeface="Arial"/>
              </a:rPr>
              <a:t>б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услугах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для</a:t>
            </a:r>
            <a:r>
              <a:rPr lang="fi-FI" sz="1600" dirty="0">
                <a:effectLst/>
                <a:latin typeface="Arial"/>
                <a:cs typeface="Arial"/>
              </a:rPr>
              <a:t> </a:t>
            </a:r>
            <a:r>
              <a:rPr lang="fi-FI" sz="1600" dirty="0" err="1">
                <a:effectLst/>
                <a:latin typeface="Arial"/>
                <a:cs typeface="Arial"/>
              </a:rPr>
              <a:t>семей</a:t>
            </a:r>
            <a:r>
              <a:rPr lang="fi-FI" sz="1600" dirty="0">
                <a:effectLst/>
                <a:latin typeface="Arial"/>
                <a:cs typeface="Arial"/>
              </a:rPr>
              <a:t> с </a:t>
            </a:r>
            <a:r>
              <a:rPr lang="fi-FI" sz="1600" dirty="0" err="1">
                <a:effectLst/>
                <a:latin typeface="Arial"/>
                <a:cs typeface="Arial"/>
              </a:rPr>
              <a:t>детьми</a:t>
            </a:r>
            <a:r>
              <a:rPr lang="fi-FI" sz="1600" dirty="0">
                <a:effectLst/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483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fi-FI" dirty="0" err="1">
                <a:effectLst/>
                <a:latin typeface="Arial"/>
                <a:cs typeface="Arial"/>
              </a:rPr>
              <a:t>Совместная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работа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ru-RU" dirty="0">
                <a:effectLst/>
                <a:latin typeface="Arial"/>
                <a:cs typeface="Arial"/>
              </a:rPr>
              <a:t>с медсестрой психического стационара и семьей: настольные игры, приготовление пищи, походы в зоопарк, игровых площадок,  на острова, посещение кинотеатра.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dirty="0">
                <a:effectLst/>
                <a:latin typeface="Arial"/>
                <a:cs typeface="Arial"/>
              </a:rPr>
              <a:t>Семейная работа длилась год, семья попросила продолжения работы семейного работника и помощника по дому.  </a:t>
            </a:r>
            <a:endParaRPr lang="fi-FI" dirty="0">
              <a:effectLst/>
              <a:latin typeface="Arial"/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79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6774" y="371568"/>
            <a:ext cx="7612063" cy="141763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2. </a:t>
            </a:r>
            <a:r>
              <a:rPr lang="ru-RU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Пример</a:t>
            </a:r>
            <a:r>
              <a:rPr lang="fi-FI"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ru-RU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Игровая зависимость и агрессивное поведение 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/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r>
              <a:rPr lang="fi-FI" dirty="0" err="1">
                <a:solidFill>
                  <a:srgbClr val="FFFFFF"/>
                </a:solidFill>
              </a:rPr>
              <a:t>Возрастные</a:t>
            </a:r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dirty="0" err="1">
                <a:solidFill>
                  <a:srgbClr val="FFFFFF"/>
                </a:solidFill>
              </a:rPr>
              <a:t>кризисные</a:t>
            </a:r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dirty="0" err="1">
                <a:solidFill>
                  <a:srgbClr val="FFFFFF"/>
                </a:solidFill>
              </a:rPr>
              <a:t>ситуации</a:t>
            </a:r>
            <a:r>
              <a:rPr lang="fi-FI" dirty="0">
                <a:solidFill>
                  <a:srgbClr val="FFFFFF"/>
                </a:solidFill>
              </a:rPr>
              <a:t> у </a:t>
            </a:r>
            <a:r>
              <a:rPr lang="fi-FI" dirty="0" err="1">
                <a:solidFill>
                  <a:srgbClr val="FFFFFF"/>
                </a:solidFill>
              </a:rPr>
              <a:t>детей</a:t>
            </a:r>
            <a:r>
              <a:rPr lang="fi-FI" dirty="0">
                <a:solidFill>
                  <a:srgbClr val="FFFFFF"/>
                </a:solidFill>
              </a:rPr>
              <a:t> и </a:t>
            </a:r>
            <a:r>
              <a:rPr lang="fi-FI" dirty="0" err="1">
                <a:solidFill>
                  <a:srgbClr val="FFFFFF"/>
                </a:solidFill>
              </a:rPr>
              <a:t>подростков</a:t>
            </a:r>
            <a:r>
              <a:rPr lang="fi-FI" dirty="0"/>
              <a:t/>
            </a:r>
            <a:br>
              <a:rPr lang="fi-FI" dirty="0"/>
            </a:br>
            <a:endParaRPr lang="fi-FI" sz="4400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" y="1562100"/>
            <a:ext cx="8737599" cy="469078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В полицию поступило заявление от соседей о криках и ругани в ночное время, полиция выяснила, что в семье разгорелся скандал: подросток ссорился с родителями из-за запрета играть и нежелания выполнять требования родителей, кидался мебелью и ломал дверь, вел себя агрессивно и угрожающе.  Полиция передала заявление социальному работнику. Социальный работник встретился с семьей и по согласию всех членов семьи был составлен клиентский план работы и дано согласие на начало работы с семейными работниками.  Т.к. посещение школы перестало быть регулярным, получено одобрение родителей на совместную работу со школьным персоналом. </a:t>
            </a:r>
            <a:endParaRPr lang="fi-FI" sz="16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Примерный план работы с семьей (составляется с членами семьи):</a:t>
            </a:r>
            <a:endParaRPr lang="fi-FI" sz="16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регулярное посещение школы, выполнение школьных заданий</a:t>
            </a:r>
            <a:endParaRPr lang="fi-FI" sz="16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соблюдение режима сна и отдыха без компьютера (обговорено с подростком)</a:t>
            </a:r>
            <a:endParaRPr lang="fi-FI" sz="16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хобби ли секция для подростка (оплата </a:t>
            </a:r>
            <a:r>
              <a:rPr lang="ru-RU" sz="16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соцслужбой</a:t>
            </a:r>
            <a:r>
              <a:rPr lang="ru-RU" sz="1600" dirty="0">
                <a:solidFill>
                  <a:srgbClr val="FFFFFF"/>
                </a:solidFill>
                <a:effectLst/>
                <a:latin typeface="Arial"/>
                <a:cs typeface="Arial"/>
              </a:rPr>
              <a:t>)</a:t>
            </a:r>
            <a:endParaRPr lang="fi-FI" sz="16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18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Содержание </a:t>
            </a:r>
            <a:endParaRPr lang="fi-FI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755078"/>
            <a:ext cx="7612064" cy="493704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>
                <a:effectLst/>
                <a:latin typeface="Arial"/>
                <a:cs typeface="Arial"/>
              </a:rPr>
              <a:t>Что такое семейная работа (</a:t>
            </a:r>
            <a:r>
              <a:rPr lang="ru-RU" sz="1800" dirty="0" err="1">
                <a:effectLst/>
                <a:latin typeface="Arial"/>
                <a:cs typeface="Arial"/>
              </a:rPr>
              <a:t>perhetyö</a:t>
            </a:r>
            <a:r>
              <a:rPr lang="ru-RU" sz="1800" dirty="0">
                <a:effectLst/>
                <a:latin typeface="Arial"/>
                <a:cs typeface="Arial"/>
              </a:rPr>
              <a:t>) в профилактической </a:t>
            </a:r>
            <a:r>
              <a:rPr lang="ru-RU" sz="1800" dirty="0" smtClean="0">
                <a:effectLst/>
                <a:latin typeface="Arial"/>
                <a:cs typeface="Arial"/>
              </a:rPr>
              <a:t>деятельности службы </a:t>
            </a:r>
            <a:r>
              <a:rPr lang="ru-RU" sz="1800" dirty="0">
                <a:effectLst/>
                <a:latin typeface="Arial"/>
                <a:cs typeface="Arial"/>
              </a:rPr>
              <a:t>защиты прав детей (</a:t>
            </a:r>
            <a:r>
              <a:rPr lang="ru-RU" sz="1800" dirty="0" err="1">
                <a:effectLst/>
                <a:latin typeface="Arial"/>
                <a:cs typeface="Arial"/>
              </a:rPr>
              <a:t>lastensuojelun</a:t>
            </a:r>
            <a:r>
              <a:rPr lang="ru-RU" sz="1800" dirty="0">
                <a:effectLst/>
                <a:latin typeface="Arial"/>
                <a:cs typeface="Arial"/>
              </a:rPr>
              <a:t> </a:t>
            </a:r>
            <a:r>
              <a:rPr lang="ru-RU" sz="1800" dirty="0" err="1">
                <a:effectLst/>
                <a:latin typeface="Arial"/>
                <a:cs typeface="Arial"/>
              </a:rPr>
              <a:t>avohuollon</a:t>
            </a:r>
            <a:r>
              <a:rPr lang="ru-RU" sz="1800" dirty="0">
                <a:effectLst/>
                <a:latin typeface="Arial"/>
                <a:cs typeface="Arial"/>
              </a:rPr>
              <a:t> </a:t>
            </a:r>
            <a:r>
              <a:rPr lang="ru-RU" sz="1800" dirty="0" err="1">
                <a:effectLst/>
                <a:latin typeface="Arial"/>
                <a:cs typeface="Arial"/>
              </a:rPr>
              <a:t>sosiaalityö</a:t>
            </a:r>
            <a:r>
              <a:rPr lang="ru-RU" sz="1800" dirty="0">
                <a:effectLst/>
                <a:latin typeface="Arial"/>
                <a:cs typeface="Arial"/>
              </a:rPr>
              <a:t>)?</a:t>
            </a:r>
            <a:endParaRPr lang="fi-FI" sz="1800" dirty="0">
              <a:effectLst/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 err="1">
                <a:effectLst/>
                <a:latin typeface="Arial"/>
                <a:cs typeface="Arial"/>
              </a:rPr>
              <a:t>Что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следует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за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заявлением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или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уведомлением</a:t>
            </a:r>
            <a:r>
              <a:rPr lang="fi-FI" sz="1800" dirty="0">
                <a:effectLst/>
                <a:latin typeface="Arial"/>
                <a:cs typeface="Arial"/>
              </a:rPr>
              <a:t> (ilmoitus lastensuojelusta)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 err="1">
                <a:effectLst/>
                <a:latin typeface="Arial"/>
                <a:cs typeface="Arial"/>
              </a:rPr>
              <a:t>Профилактическая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помощь</a:t>
            </a:r>
            <a:r>
              <a:rPr lang="fi-FI" sz="1800" dirty="0">
                <a:effectLst/>
                <a:latin typeface="Arial"/>
                <a:cs typeface="Arial"/>
              </a:rPr>
              <a:t> (Avohuollon tukitoimet)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 err="1">
                <a:effectLst/>
                <a:latin typeface="Arial"/>
                <a:cs typeface="Arial"/>
              </a:rPr>
              <a:t>Работа</a:t>
            </a:r>
            <a:r>
              <a:rPr lang="fi-FI" sz="1800" dirty="0">
                <a:effectLst/>
                <a:latin typeface="Arial"/>
                <a:cs typeface="Arial"/>
              </a:rPr>
              <a:t> с </a:t>
            </a:r>
            <a:r>
              <a:rPr lang="fi-FI" sz="1800" dirty="0" err="1">
                <a:effectLst/>
                <a:latin typeface="Arial"/>
                <a:cs typeface="Arial"/>
              </a:rPr>
              <a:t>семьей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на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дому</a:t>
            </a:r>
            <a:r>
              <a:rPr lang="fi-FI" sz="1800" dirty="0">
                <a:effectLst/>
                <a:latin typeface="Arial"/>
                <a:cs typeface="Arial"/>
              </a:rPr>
              <a:t> /Perhetyön apu suoraan kotiin</a:t>
            </a:r>
          </a:p>
          <a:p>
            <a:pPr lvl="2"/>
            <a:r>
              <a:rPr lang="ru-RU" sz="1800" dirty="0">
                <a:effectLst/>
                <a:latin typeface="Arial"/>
                <a:cs typeface="Arial"/>
              </a:rPr>
              <a:t>Примеры техник: Критерии оценки, Ролевая карта, Опросники и т.д.</a:t>
            </a:r>
            <a:endParaRPr lang="fi-FI" sz="1800" dirty="0">
              <a:effectLst/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 err="1">
                <a:effectLst/>
                <a:latin typeface="Arial"/>
                <a:cs typeface="Arial"/>
              </a:rPr>
              <a:t>Работа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семейного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работника</a:t>
            </a:r>
            <a:r>
              <a:rPr lang="fi-FI" sz="1800" dirty="0">
                <a:effectLst/>
                <a:latin typeface="Arial"/>
                <a:cs typeface="Arial"/>
              </a:rPr>
              <a:t> (perhetyöntekijä) </a:t>
            </a:r>
            <a:r>
              <a:rPr lang="fi-FI" sz="1800" dirty="0" err="1">
                <a:effectLst/>
                <a:latin typeface="Arial"/>
                <a:cs typeface="Arial"/>
              </a:rPr>
              <a:t>на</a:t>
            </a:r>
            <a:r>
              <a:rPr lang="fi-FI" sz="1800" dirty="0">
                <a:effectLst/>
                <a:latin typeface="Arial"/>
                <a:cs typeface="Arial"/>
              </a:rPr>
              <a:t>  </a:t>
            </a:r>
            <a:r>
              <a:rPr lang="fi-FI" sz="1800" dirty="0" err="1">
                <a:effectLst/>
                <a:latin typeface="Arial"/>
                <a:cs typeface="Arial"/>
              </a:rPr>
              <a:t>обобщенных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примерах</a:t>
            </a:r>
            <a:endParaRPr lang="fi-FI" sz="1800" dirty="0">
              <a:effectLst/>
              <a:latin typeface="Arial"/>
              <a:cs typeface="Arial"/>
            </a:endParaRPr>
          </a:p>
          <a:p>
            <a:pPr lvl="1"/>
            <a:r>
              <a:rPr lang="fi-FI" sz="1800" dirty="0" err="1">
                <a:effectLst/>
                <a:latin typeface="Arial"/>
                <a:cs typeface="Arial"/>
              </a:rPr>
              <a:t>Кризисные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ситуации</a:t>
            </a:r>
            <a:r>
              <a:rPr lang="fi-FI" sz="1800" dirty="0">
                <a:effectLst/>
                <a:latin typeface="Arial"/>
                <a:cs typeface="Arial"/>
              </a:rPr>
              <a:t> в </a:t>
            </a:r>
            <a:r>
              <a:rPr lang="fi-FI" sz="1800" dirty="0" err="1">
                <a:effectLst/>
                <a:latin typeface="Arial"/>
                <a:cs typeface="Arial"/>
              </a:rPr>
              <a:t>семьях</a:t>
            </a:r>
            <a:r>
              <a:rPr lang="fi-FI" sz="1800" dirty="0">
                <a:effectLst/>
                <a:latin typeface="Arial"/>
                <a:cs typeface="Arial"/>
              </a:rPr>
              <a:t>:</a:t>
            </a:r>
            <a:r>
              <a:rPr lang="ru-RU" sz="1800" dirty="0">
                <a:effectLst/>
                <a:latin typeface="Arial"/>
                <a:cs typeface="Arial"/>
              </a:rPr>
              <a:t>  развод и депрессия, агрессивное поведение, игровая </a:t>
            </a:r>
            <a:r>
              <a:rPr lang="ru-RU" sz="1800" dirty="0" smtClean="0">
                <a:effectLst/>
                <a:latin typeface="Arial"/>
                <a:cs typeface="Arial"/>
              </a:rPr>
              <a:t>зависимость</a:t>
            </a:r>
            <a:endParaRPr lang="fi-FI" sz="1800" dirty="0">
              <a:effectLst/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fi-FI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87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700" y="0"/>
            <a:ext cx="9004299" cy="773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Вначале работы семейные работники посещали семью 2 раза в неделю, потом встречались 1 раз в неделю с подростком или родителями. Анализ семьи и семейных отношений показал, что в семье авторитарный вид воспитания, материальные трудности, мало социальных контактов у родителей и подростка,  нечеткие ролевые границы.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Беседы с родителями: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>
              <a:lnSpc>
                <a:spcPct val="50000"/>
              </a:lnSpc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подростки и кризисный период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>
              <a:lnSpc>
                <a:spcPct val="50000"/>
              </a:lnSpc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помощь в поддержке позитивного климата в семье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роль родителя в поддержке самооценки подростка и признание его заслуг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Беседы с подростком: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кризисный период и где можно получить помощь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ролевая карта 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увлечения и возможные интересы для будущей профессии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lvl="0"/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психологическая  поддержка в школе</a:t>
            </a:r>
            <a:endParaRPr lang="fi-FI" sz="200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20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4" y="2070846"/>
            <a:ext cx="8048625" cy="418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Совместная работа со школой включала встречи с учителями,  куратором и психологом. Мониторинг посещения школы и обратная связь с подростком. 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Совместная работа с семьей: настольные игры, приготовление пищи,  походы на уроки скалолазания, поход на острова, посещение хоккейного матча. </a:t>
            </a:r>
            <a:endParaRPr lang="fi-FI" dirty="0">
              <a:effectLst/>
              <a:latin typeface="Arial"/>
              <a:cs typeface="Arial"/>
            </a:endParaRPr>
          </a:p>
          <a:p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71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5100" y="1676400"/>
            <a:ext cx="8635999" cy="4576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Процесс занял полгода, школьные прогулы прекратились, подросток стал посещать спортивную и музыкальные секции. Семейный климат несколько улучшился: родители понизили планку требований и стали слышать пожелания подростка.  Семья поставлена в очередь на наставника. 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Были даны рекомендации родителям – посещение группы поддержки и летнего игрового лагеря с подростком. 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Работа прекращена по желанию подростка и родителей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58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Контакты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и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рекомендации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,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куда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обращаться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за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помощью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.</a:t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endParaRPr lang="fi-FI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Arial"/>
                <a:cs typeface="Arial"/>
              </a:rPr>
              <a:t>Женские </a:t>
            </a:r>
            <a:r>
              <a:rPr lang="ru-RU" dirty="0">
                <a:effectLst/>
                <a:latin typeface="Arial"/>
                <a:cs typeface="Arial"/>
              </a:rPr>
              <a:t>и детские консультации, консультации по вопросам семьи </a:t>
            </a:r>
            <a:r>
              <a:rPr lang="ru-RU" dirty="0">
                <a:effectLst/>
              </a:rPr>
              <a:t>(</a:t>
            </a:r>
            <a:r>
              <a:rPr lang="ru-RU" dirty="0" err="1">
                <a:effectLst/>
                <a:latin typeface="Arial"/>
                <a:cs typeface="Arial"/>
              </a:rPr>
              <a:t>lapsiperheiden</a:t>
            </a:r>
            <a:r>
              <a:rPr lang="ru-RU" dirty="0">
                <a:effectLst/>
                <a:latin typeface="Arial"/>
                <a:cs typeface="Arial"/>
              </a:rPr>
              <a:t> </a:t>
            </a:r>
            <a:r>
              <a:rPr lang="ru-RU" dirty="0" err="1">
                <a:effectLst/>
                <a:latin typeface="Arial"/>
                <a:cs typeface="Arial"/>
              </a:rPr>
              <a:t>palvelut</a:t>
            </a:r>
            <a:r>
              <a:rPr lang="ru-RU" dirty="0">
                <a:effectLst/>
                <a:latin typeface="Arial"/>
                <a:cs typeface="Arial"/>
              </a:rPr>
              <a:t>) и воспитания (</a:t>
            </a:r>
            <a:r>
              <a:rPr lang="ru-RU" dirty="0" err="1">
                <a:effectLst/>
                <a:latin typeface="Arial"/>
                <a:cs typeface="Arial"/>
              </a:rPr>
              <a:t>perheneuvonta</a:t>
            </a:r>
            <a:r>
              <a:rPr lang="ru-RU" dirty="0">
                <a:effectLst/>
                <a:latin typeface="Arial"/>
                <a:cs typeface="Arial"/>
              </a:rPr>
              <a:t>), семейная работа на дому (</a:t>
            </a:r>
            <a:r>
              <a:rPr lang="ru-RU" dirty="0" err="1">
                <a:effectLst/>
                <a:latin typeface="Arial"/>
                <a:cs typeface="Arial"/>
              </a:rPr>
              <a:t>perhetyö</a:t>
            </a:r>
            <a:r>
              <a:rPr lang="ru-RU" dirty="0">
                <a:effectLst/>
                <a:latin typeface="Arial"/>
                <a:cs typeface="Arial"/>
              </a:rPr>
              <a:t>), семейная работа  - это первоочередные организации где вы сможете получать помощь  в течении требуемого времени, причем большинство услуг будет оказано бесплатно. 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 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Про профилактические меры поддержки, что в них входят вы можете прочитать на страницах </a:t>
            </a:r>
            <a:r>
              <a:rPr lang="ru-RU" dirty="0" err="1">
                <a:effectLst/>
                <a:latin typeface="Arial"/>
                <a:cs typeface="Arial"/>
              </a:rPr>
              <a:t>lastensuojelu.info</a:t>
            </a:r>
            <a:r>
              <a:rPr lang="ru-RU" dirty="0">
                <a:effectLst/>
                <a:latin typeface="Arial"/>
                <a:cs typeface="Arial"/>
              </a:rPr>
              <a:t> на русском языке. </a:t>
            </a:r>
            <a:r>
              <a:rPr lang="ru-RU" u="sng" dirty="0">
                <a:effectLst/>
                <a:latin typeface="Arial"/>
                <a:cs typeface="Arial"/>
                <a:hlinkClick r:id="rId2"/>
              </a:rPr>
              <a:t>http://www.lastensuojelu.info/ru/family.html</a:t>
            </a:r>
            <a:r>
              <a:rPr lang="ru-RU" dirty="0">
                <a:effectLst/>
                <a:latin typeface="Arial"/>
                <a:cs typeface="Arial"/>
              </a:rPr>
              <a:t> 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17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Если ситуация срочная, то надо позвонить в городскую или муниципальную городскую социальную службу и попросить помощи</a:t>
            </a:r>
            <a:r>
              <a:rPr lang="fi-FI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fi-FI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4" y="2070846"/>
            <a:ext cx="8239125" cy="4182035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Arial"/>
                <a:cs typeface="Arial"/>
              </a:rPr>
              <a:t>Хельсинки:</a:t>
            </a:r>
            <a:r>
              <a:rPr lang="ru-RU" sz="1800" dirty="0">
                <a:effectLst/>
                <a:latin typeface="Arial"/>
                <a:cs typeface="Arial"/>
              </a:rPr>
              <a:t/>
            </a:r>
            <a:br>
              <a:rPr lang="ru-RU" sz="1800" dirty="0">
                <a:effectLst/>
                <a:latin typeface="Arial"/>
                <a:cs typeface="Arial"/>
              </a:rPr>
            </a:br>
            <a:r>
              <a:rPr lang="ru-RU" sz="1800" dirty="0">
                <a:effectLst/>
                <a:latin typeface="Arial"/>
                <a:cs typeface="Arial"/>
              </a:rPr>
              <a:t>Служба помощи/</a:t>
            </a:r>
            <a:r>
              <a:rPr lang="ru-RU" sz="1800" dirty="0" err="1">
                <a:effectLst/>
                <a:latin typeface="Arial"/>
                <a:cs typeface="Arial"/>
              </a:rPr>
              <a:t>Yleisneuvonta</a:t>
            </a:r>
            <a:r>
              <a:rPr lang="ru-RU" sz="1800" dirty="0">
                <a:effectLst/>
                <a:latin typeface="Arial"/>
                <a:cs typeface="Arial"/>
              </a:rPr>
              <a:t> 09-310 11 111</a:t>
            </a:r>
            <a:br>
              <a:rPr lang="ru-RU" sz="1800" dirty="0">
                <a:effectLst/>
                <a:latin typeface="Arial"/>
                <a:cs typeface="Arial"/>
              </a:rPr>
            </a:br>
            <a:r>
              <a:rPr lang="ru-RU" sz="1800" dirty="0">
                <a:effectLst/>
                <a:latin typeface="Arial"/>
                <a:cs typeface="Arial"/>
              </a:rPr>
              <a:t>Дежурный соцработник /</a:t>
            </a:r>
            <a:r>
              <a:rPr lang="ru-RU" sz="1800" dirty="0" err="1">
                <a:effectLst/>
                <a:latin typeface="Arial"/>
                <a:cs typeface="Arial"/>
              </a:rPr>
              <a:t>Sosiaalipäivystys</a:t>
            </a:r>
            <a:r>
              <a:rPr lang="ru-RU" sz="1800" dirty="0">
                <a:effectLst/>
                <a:latin typeface="Arial"/>
                <a:cs typeface="Arial"/>
              </a:rPr>
              <a:t> 020 696 006 – 24 ч</a:t>
            </a:r>
            <a:endParaRPr lang="fi-FI" sz="1800" dirty="0">
              <a:effectLst/>
              <a:latin typeface="Arial"/>
              <a:cs typeface="Arial"/>
            </a:endParaRPr>
          </a:p>
          <a:p>
            <a:r>
              <a:rPr lang="ru-RU" sz="1800" dirty="0">
                <a:effectLst/>
                <a:latin typeface="Arial"/>
                <a:cs typeface="Arial"/>
              </a:rPr>
              <a:t>Кризисный дежурный центр/</a:t>
            </a:r>
            <a:r>
              <a:rPr lang="fi-FI" sz="1800" dirty="0">
                <a:effectLst/>
                <a:latin typeface="Arial"/>
                <a:cs typeface="Arial"/>
              </a:rPr>
              <a:t>Helsingin </a:t>
            </a:r>
            <a:r>
              <a:rPr lang="fi-FI" sz="1800" dirty="0" err="1">
                <a:effectLst/>
                <a:latin typeface="Arial"/>
                <a:cs typeface="Arial"/>
              </a:rPr>
              <a:t>kriisipäyvystys</a:t>
            </a:r>
            <a:r>
              <a:rPr lang="fi-FI" sz="1800" dirty="0">
                <a:effectLst/>
                <a:latin typeface="Arial"/>
                <a:cs typeface="Arial"/>
              </a:rPr>
              <a:t> 09-310 44222</a:t>
            </a:r>
          </a:p>
          <a:p>
            <a:r>
              <a:rPr lang="ru-RU" sz="1800" b="1" dirty="0" err="1">
                <a:effectLst/>
                <a:latin typeface="Arial"/>
                <a:cs typeface="Arial"/>
              </a:rPr>
              <a:t>Эспоо</a:t>
            </a:r>
            <a:r>
              <a:rPr lang="ru-RU" sz="1800" b="1" dirty="0">
                <a:effectLst/>
                <a:latin typeface="Arial"/>
                <a:cs typeface="Arial"/>
              </a:rPr>
              <a:t>:</a:t>
            </a:r>
            <a:r>
              <a:rPr lang="ru-RU" sz="1800" dirty="0">
                <a:effectLst/>
                <a:latin typeface="Arial"/>
                <a:cs typeface="Arial"/>
              </a:rPr>
              <a:t/>
            </a:r>
            <a:br>
              <a:rPr lang="ru-RU" sz="1800" dirty="0">
                <a:effectLst/>
                <a:latin typeface="Arial"/>
                <a:cs typeface="Arial"/>
              </a:rPr>
            </a:br>
            <a:r>
              <a:rPr lang="ru-RU" sz="1800" dirty="0">
                <a:effectLst/>
                <a:latin typeface="Arial"/>
                <a:cs typeface="Arial"/>
              </a:rPr>
              <a:t>Социальный и кризисный центр/</a:t>
            </a:r>
            <a:r>
              <a:rPr lang="ru-RU" sz="1800" dirty="0" err="1">
                <a:effectLst/>
                <a:latin typeface="Arial"/>
                <a:cs typeface="Arial"/>
              </a:rPr>
              <a:t>Sosiaali</a:t>
            </a:r>
            <a:r>
              <a:rPr lang="ru-RU" sz="1800" dirty="0">
                <a:effectLst/>
                <a:latin typeface="Arial"/>
                <a:cs typeface="Arial"/>
              </a:rPr>
              <a:t>- </a:t>
            </a:r>
            <a:r>
              <a:rPr lang="ru-RU" sz="1800" dirty="0" err="1">
                <a:effectLst/>
                <a:latin typeface="Arial"/>
                <a:cs typeface="Arial"/>
              </a:rPr>
              <a:t>ja</a:t>
            </a:r>
            <a:r>
              <a:rPr lang="ru-RU" sz="1800" dirty="0">
                <a:effectLst/>
                <a:latin typeface="Arial"/>
                <a:cs typeface="Arial"/>
              </a:rPr>
              <a:t> </a:t>
            </a:r>
            <a:r>
              <a:rPr lang="ru-RU" sz="1800" dirty="0" err="1">
                <a:effectLst/>
                <a:latin typeface="Arial"/>
                <a:cs typeface="Arial"/>
              </a:rPr>
              <a:t>kriisipäivystys</a:t>
            </a:r>
            <a:r>
              <a:rPr lang="ru-RU" sz="1800" dirty="0">
                <a:effectLst/>
                <a:latin typeface="Arial"/>
                <a:cs typeface="Arial"/>
              </a:rPr>
              <a:t> 09-816 42 439</a:t>
            </a:r>
            <a:endParaRPr lang="fi-FI" sz="1800" dirty="0">
              <a:effectLst/>
              <a:latin typeface="Arial"/>
              <a:cs typeface="Arial"/>
            </a:endParaRPr>
          </a:p>
          <a:p>
            <a:r>
              <a:rPr lang="ru-RU" sz="1800" b="1" dirty="0" err="1">
                <a:effectLst/>
                <a:latin typeface="Arial"/>
                <a:cs typeface="Arial"/>
              </a:rPr>
              <a:t>Вантаа</a:t>
            </a:r>
            <a:r>
              <a:rPr lang="ru-RU" sz="1800" b="1" dirty="0">
                <a:effectLst/>
                <a:latin typeface="Arial"/>
                <a:cs typeface="Arial"/>
              </a:rPr>
              <a:t>:</a:t>
            </a:r>
            <a:r>
              <a:rPr lang="ru-RU" sz="1800" dirty="0">
                <a:effectLst/>
                <a:latin typeface="Arial"/>
                <a:cs typeface="Arial"/>
              </a:rPr>
              <a:t/>
            </a:r>
            <a:br>
              <a:rPr lang="ru-RU" sz="1800" dirty="0">
                <a:effectLst/>
                <a:latin typeface="Arial"/>
                <a:cs typeface="Arial"/>
              </a:rPr>
            </a:br>
            <a:r>
              <a:rPr lang="ru-RU" sz="1800" dirty="0">
                <a:effectLst/>
                <a:latin typeface="Arial"/>
                <a:cs typeface="Arial"/>
              </a:rPr>
              <a:t>Дежурный соцработник/</a:t>
            </a:r>
            <a:r>
              <a:rPr lang="ru-RU" sz="1800" dirty="0" err="1">
                <a:effectLst/>
                <a:latin typeface="Arial"/>
                <a:cs typeface="Arial"/>
              </a:rPr>
              <a:t>Päivystävä</a:t>
            </a:r>
            <a:r>
              <a:rPr lang="ru-RU" sz="1800" dirty="0">
                <a:effectLst/>
                <a:latin typeface="Arial"/>
                <a:cs typeface="Arial"/>
              </a:rPr>
              <a:t> </a:t>
            </a:r>
            <a:r>
              <a:rPr lang="ru-RU" sz="1800" dirty="0" err="1">
                <a:effectLst/>
                <a:latin typeface="Arial"/>
                <a:cs typeface="Arial"/>
              </a:rPr>
              <a:t>sosiaalityöntekijä</a:t>
            </a:r>
            <a:r>
              <a:rPr lang="ru-RU" sz="1800" dirty="0">
                <a:effectLst/>
                <a:latin typeface="Arial"/>
                <a:cs typeface="Arial"/>
              </a:rPr>
              <a:t> 09-83 911 (</a:t>
            </a:r>
            <a:r>
              <a:rPr lang="ru-RU" sz="1800" dirty="0" err="1">
                <a:effectLst/>
                <a:latin typeface="Arial"/>
                <a:cs typeface="Arial"/>
              </a:rPr>
              <a:t>vaihde</a:t>
            </a:r>
            <a:r>
              <a:rPr lang="ru-RU" sz="1800" dirty="0">
                <a:effectLst/>
                <a:latin typeface="Arial"/>
                <a:cs typeface="Arial"/>
              </a:rPr>
              <a:t>)</a:t>
            </a:r>
            <a:br>
              <a:rPr lang="ru-RU" sz="1800" dirty="0">
                <a:effectLst/>
                <a:latin typeface="Arial"/>
                <a:cs typeface="Arial"/>
              </a:rPr>
            </a:br>
            <a:r>
              <a:rPr lang="ru-RU" sz="1800" dirty="0">
                <a:effectLst/>
                <a:latin typeface="Arial"/>
                <a:cs typeface="Arial"/>
              </a:rPr>
              <a:t>Социальный и кризисный центр/</a:t>
            </a:r>
            <a:r>
              <a:rPr lang="ru-RU" sz="1800" dirty="0" err="1">
                <a:effectLst/>
                <a:latin typeface="Arial"/>
                <a:cs typeface="Arial"/>
              </a:rPr>
              <a:t>Sosiaali</a:t>
            </a:r>
            <a:r>
              <a:rPr lang="ru-RU" sz="1800" dirty="0">
                <a:effectLst/>
                <a:latin typeface="Arial"/>
                <a:cs typeface="Arial"/>
              </a:rPr>
              <a:t>- </a:t>
            </a:r>
            <a:r>
              <a:rPr lang="ru-RU" sz="1800" dirty="0" err="1">
                <a:effectLst/>
                <a:latin typeface="Arial"/>
                <a:cs typeface="Arial"/>
              </a:rPr>
              <a:t>ja</a:t>
            </a:r>
            <a:r>
              <a:rPr lang="ru-RU" sz="1800" dirty="0">
                <a:effectLst/>
                <a:latin typeface="Arial"/>
                <a:cs typeface="Arial"/>
              </a:rPr>
              <a:t> </a:t>
            </a:r>
            <a:r>
              <a:rPr lang="ru-RU" sz="1800" dirty="0" err="1">
                <a:effectLst/>
                <a:latin typeface="Arial"/>
                <a:cs typeface="Arial"/>
              </a:rPr>
              <a:t>kriisipäivystys</a:t>
            </a:r>
            <a:r>
              <a:rPr lang="ru-RU" sz="1800" dirty="0">
                <a:effectLst/>
                <a:latin typeface="Arial"/>
                <a:cs typeface="Arial"/>
              </a:rPr>
              <a:t> 09-839 24 005</a:t>
            </a:r>
            <a:endParaRPr lang="fi-FI" sz="1800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Arial"/>
                <a:cs typeface="Arial"/>
              </a:rPr>
              <a:t> </a:t>
            </a:r>
            <a:endParaRPr lang="fi-FI" sz="1800" dirty="0">
              <a:effectLst/>
              <a:latin typeface="Arial"/>
              <a:cs typeface="Arial"/>
            </a:endParaRPr>
          </a:p>
          <a:p>
            <a:endParaRPr lang="fi-FI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47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127032"/>
          </a:xfrm>
        </p:spPr>
        <p:txBody>
          <a:bodyPr/>
          <a:lstStyle/>
          <a:p>
            <a:r>
              <a:rPr lang="ru-RU" sz="2000" dirty="0">
                <a:solidFill>
                  <a:srgbClr val="FFFFFF"/>
                </a:solidFill>
                <a:effectLst/>
                <a:latin typeface="Arial"/>
                <a:cs typeface="Arial"/>
              </a:rPr>
              <a:t>Общественные организации в которых работают русскоговорящие сотрудники </a:t>
            </a:r>
            <a:endParaRPr lang="fi-FI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5600"/>
            <a:ext cx="9474200" cy="4627281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effectLst/>
                <a:latin typeface="Arial"/>
                <a:cs typeface="Arial"/>
              </a:rPr>
              <a:t>Ассоциация гражданского населения Финляндии: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Анита </a:t>
            </a:r>
            <a:r>
              <a:rPr lang="ru-RU" dirty="0" err="1">
                <a:effectLst/>
                <a:latin typeface="Arial"/>
                <a:cs typeface="Arial"/>
              </a:rPr>
              <a:t>Новицки</a:t>
            </a:r>
            <a:r>
              <a:rPr lang="ru-RU" dirty="0">
                <a:effectLst/>
                <a:latin typeface="Arial"/>
                <a:cs typeface="Arial"/>
              </a:rPr>
              <a:t>, специалист Ассоциация гражданского населения Финляндии</a:t>
            </a:r>
            <a:br>
              <a:rPr lang="ru-RU" dirty="0">
                <a:effectLst/>
                <a:latin typeface="Arial"/>
                <a:cs typeface="Arial"/>
              </a:rPr>
            </a:br>
            <a:r>
              <a:rPr lang="ru-RU" dirty="0">
                <a:effectLst/>
                <a:latin typeface="Arial"/>
                <a:cs typeface="Arial"/>
              </a:rPr>
              <a:t>тел. 09-228 05141, </a:t>
            </a:r>
            <a:r>
              <a:rPr lang="ru-RU" dirty="0" err="1">
                <a:effectLst/>
                <a:latin typeface="Arial"/>
                <a:cs typeface="Arial"/>
              </a:rPr>
              <a:t>gsm</a:t>
            </a:r>
            <a:r>
              <a:rPr lang="ru-RU" dirty="0">
                <a:effectLst/>
                <a:latin typeface="Arial"/>
                <a:cs typeface="Arial"/>
              </a:rPr>
              <a:t> 050 325 7173 в рабочее время</a:t>
            </a:r>
            <a:br>
              <a:rPr lang="ru-RU" dirty="0">
                <a:effectLst/>
                <a:latin typeface="Arial"/>
                <a:cs typeface="Arial"/>
              </a:rPr>
            </a:br>
            <a:r>
              <a:rPr lang="ru-RU" dirty="0" err="1">
                <a:effectLst/>
                <a:latin typeface="Arial"/>
                <a:cs typeface="Arial"/>
              </a:rPr>
              <a:t>anita.novitsky</a:t>
            </a:r>
            <a:r>
              <a:rPr lang="ru-RU" dirty="0">
                <a:effectLst/>
                <a:latin typeface="Arial"/>
                <a:cs typeface="Arial"/>
              </a:rPr>
              <a:t>(</a:t>
            </a:r>
            <a:r>
              <a:rPr lang="ru-RU" dirty="0" err="1">
                <a:effectLst/>
                <a:latin typeface="Arial"/>
                <a:cs typeface="Arial"/>
              </a:rPr>
              <a:t>at</a:t>
            </a:r>
            <a:r>
              <a:rPr lang="ru-RU" dirty="0">
                <a:effectLst/>
                <a:latin typeface="Arial"/>
                <a:cs typeface="Arial"/>
              </a:rPr>
              <a:t>)</a:t>
            </a:r>
            <a:r>
              <a:rPr lang="ru-RU" dirty="0" err="1">
                <a:effectLst/>
                <a:latin typeface="Arial"/>
                <a:cs typeface="Arial"/>
              </a:rPr>
              <a:t>vaestoliitto.fi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b="1" dirty="0">
                <a:effectLst/>
                <a:latin typeface="Arial"/>
                <a:cs typeface="Arial"/>
              </a:rPr>
              <a:t>Многокультурное общество </a:t>
            </a:r>
            <a:r>
              <a:rPr lang="ru-RU" b="1" dirty="0" err="1">
                <a:effectLst/>
                <a:latin typeface="Arial"/>
                <a:cs typeface="Arial"/>
              </a:rPr>
              <a:t>Monika</a:t>
            </a:r>
            <a:r>
              <a:rPr lang="ru-RU" b="1" dirty="0">
                <a:effectLst/>
                <a:latin typeface="Arial"/>
                <a:cs typeface="Arial"/>
              </a:rPr>
              <a:t> </a:t>
            </a:r>
            <a:r>
              <a:rPr lang="ru-RU" b="1" dirty="0" err="1">
                <a:effectLst/>
                <a:latin typeface="Arial"/>
                <a:cs typeface="Arial"/>
              </a:rPr>
              <a:t>Naiset</a:t>
            </a:r>
            <a:r>
              <a:rPr lang="ru-RU" b="1" dirty="0">
                <a:effectLst/>
                <a:latin typeface="Arial"/>
                <a:cs typeface="Arial"/>
              </a:rPr>
              <a:t> </a:t>
            </a:r>
            <a:r>
              <a:rPr lang="fi-FI" b="1" dirty="0">
                <a:effectLst/>
                <a:latin typeface="Arial"/>
                <a:cs typeface="Arial"/>
                <a:hlinkClick r:id="rId2"/>
              </a:rPr>
              <a:t>www.</a:t>
            </a:r>
            <a:r>
              <a:rPr lang="ru-RU" b="1" dirty="0">
                <a:effectLst/>
                <a:latin typeface="Arial"/>
                <a:cs typeface="Arial"/>
                <a:hlinkClick r:id="rId2"/>
              </a:rPr>
              <a:t>monikanaiset.fi</a:t>
            </a:r>
            <a:endParaRPr lang="ru-RU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Телефон </a:t>
            </a:r>
            <a:r>
              <a:rPr lang="fi-FI" dirty="0" err="1">
                <a:effectLst/>
                <a:latin typeface="Arial"/>
                <a:cs typeface="Arial"/>
              </a:rPr>
              <a:t>доверия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b="1" dirty="0">
                <a:effectLst/>
                <a:latin typeface="Arial"/>
                <a:cs typeface="Arial"/>
              </a:rPr>
              <a:t>09 692 2304</a:t>
            </a:r>
            <a:r>
              <a:rPr lang="fi-FI" dirty="0">
                <a:effectLst/>
                <a:latin typeface="Arial"/>
                <a:cs typeface="Arial"/>
              </a:rPr>
              <a:t> (9-16)</a:t>
            </a:r>
            <a:endParaRPr lang="ru-RU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Arial"/>
                <a:cs typeface="Arial"/>
              </a:rPr>
              <a:t>Приют </a:t>
            </a:r>
            <a:r>
              <a:rPr lang="ru-RU" dirty="0" err="1">
                <a:effectLst/>
                <a:latin typeface="Arial"/>
                <a:cs typeface="Arial"/>
              </a:rPr>
              <a:t>Мона</a:t>
            </a:r>
            <a:r>
              <a:rPr lang="ru-RU" dirty="0">
                <a:effectLst/>
                <a:latin typeface="Arial"/>
                <a:cs typeface="Arial"/>
              </a:rPr>
              <a:t> 24 ч Тел </a:t>
            </a:r>
            <a:r>
              <a:rPr lang="fi-FI" dirty="0">
                <a:effectLst/>
                <a:latin typeface="Arial"/>
                <a:cs typeface="Arial"/>
              </a:rPr>
              <a:t>045 639 6274</a:t>
            </a:r>
            <a:endParaRPr lang="ru-RU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effectLst/>
                <a:latin typeface="Arial"/>
                <a:cs typeface="Arial"/>
              </a:rPr>
              <a:t>Многокультурный психолого-социально-педагогический центр организации Наши общие дети/</a:t>
            </a:r>
            <a:r>
              <a:rPr lang="ru-RU" b="1" dirty="0" err="1">
                <a:effectLst/>
                <a:latin typeface="Arial"/>
                <a:cs typeface="Arial"/>
              </a:rPr>
              <a:t>Yhteiset</a:t>
            </a:r>
            <a:r>
              <a:rPr lang="ru-RU" b="1" dirty="0">
                <a:effectLst/>
                <a:latin typeface="Arial"/>
                <a:cs typeface="Arial"/>
              </a:rPr>
              <a:t> </a:t>
            </a:r>
            <a:r>
              <a:rPr lang="ru-RU" b="1" dirty="0" err="1">
                <a:effectLst/>
                <a:latin typeface="Arial"/>
                <a:cs typeface="Arial"/>
              </a:rPr>
              <a:t>lapsemme</a:t>
            </a:r>
            <a:r>
              <a:rPr lang="fi-FI" b="1" dirty="0">
                <a:effectLst/>
                <a:latin typeface="Arial"/>
                <a:cs typeface="Arial"/>
              </a:rPr>
              <a:t>.</a:t>
            </a:r>
            <a:r>
              <a:rPr lang="fi-FI" b="1" dirty="0" err="1">
                <a:effectLst/>
                <a:latin typeface="Arial"/>
                <a:cs typeface="Arial"/>
              </a:rPr>
              <a:t>fi</a:t>
            </a:r>
            <a:r>
              <a:rPr lang="ru-RU" b="1" dirty="0">
                <a:effectLst/>
                <a:latin typeface="Arial"/>
                <a:cs typeface="Arial"/>
              </a:rPr>
              <a:t>:</a:t>
            </a:r>
            <a:endParaRPr lang="fi-FI" b="1" dirty="0">
              <a:effectLst/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effectLst/>
                <a:latin typeface="Arial"/>
                <a:cs typeface="Arial"/>
              </a:rPr>
              <a:t>Татьяна </a:t>
            </a:r>
            <a:r>
              <a:rPr lang="ru-RU" dirty="0" err="1">
                <a:effectLst/>
                <a:latin typeface="Arial"/>
                <a:cs typeface="Arial"/>
              </a:rPr>
              <a:t>Ленсу</a:t>
            </a:r>
            <a:r>
              <a:rPr lang="ru-RU" dirty="0">
                <a:effectLst/>
                <a:latin typeface="Arial"/>
                <a:cs typeface="Arial"/>
              </a:rPr>
              <a:t>, многокультурный семейный специалист </a:t>
            </a:r>
            <a:r>
              <a:rPr lang="fi-FI" dirty="0">
                <a:effectLst/>
                <a:latin typeface="Arial"/>
                <a:cs typeface="Arial"/>
              </a:rPr>
              <a:t>                       </a:t>
            </a:r>
            <a:r>
              <a:rPr lang="ru-RU" dirty="0">
                <a:effectLst/>
                <a:latin typeface="Arial"/>
                <a:cs typeface="Arial"/>
              </a:rPr>
              <a:t>тел. 044 7211245 </a:t>
            </a:r>
            <a:r>
              <a:rPr lang="ru-RU" dirty="0" err="1">
                <a:effectLst/>
                <a:latin typeface="Arial"/>
                <a:cs typeface="Arial"/>
              </a:rPr>
              <a:t>tatiana.lensu</a:t>
            </a:r>
            <a:r>
              <a:rPr lang="ru-RU" dirty="0">
                <a:effectLst/>
                <a:latin typeface="Arial"/>
                <a:cs typeface="Arial"/>
              </a:rPr>
              <a:t>(</a:t>
            </a:r>
            <a:r>
              <a:rPr lang="ru-RU" dirty="0" err="1">
                <a:effectLst/>
                <a:latin typeface="Arial"/>
                <a:cs typeface="Arial"/>
              </a:rPr>
              <a:t>a</a:t>
            </a:r>
            <a:r>
              <a:rPr lang="ru-RU" dirty="0">
                <a:effectLst/>
                <a:latin typeface="Arial"/>
                <a:cs typeface="Arial"/>
              </a:rPr>
              <a:t>)</a:t>
            </a:r>
            <a:r>
              <a:rPr lang="ru-RU" dirty="0" err="1">
                <a:effectLst/>
                <a:latin typeface="Arial"/>
                <a:cs typeface="Arial"/>
              </a:rPr>
              <a:t>yhteisetlapsemme.fi</a:t>
            </a: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effectLst/>
                <a:latin typeface="Arial"/>
                <a:cs typeface="Arial"/>
              </a:rPr>
              <a:t>Жанна </a:t>
            </a:r>
            <a:r>
              <a:rPr lang="ru-RU" dirty="0" err="1">
                <a:effectLst/>
                <a:latin typeface="Arial"/>
                <a:cs typeface="Arial"/>
              </a:rPr>
              <a:t>Троскова</a:t>
            </a:r>
            <a:r>
              <a:rPr lang="ru-RU" dirty="0">
                <a:effectLst/>
                <a:latin typeface="Arial"/>
                <a:cs typeface="Arial"/>
              </a:rPr>
              <a:t>, многокультурный семейный специалист </a:t>
            </a:r>
            <a:r>
              <a:rPr lang="fi-FI" dirty="0">
                <a:effectLst/>
                <a:latin typeface="Arial"/>
                <a:cs typeface="Arial"/>
              </a:rPr>
              <a:t>                       </a:t>
            </a:r>
            <a:r>
              <a:rPr lang="ru-RU" dirty="0">
                <a:effectLst/>
                <a:latin typeface="Arial"/>
                <a:cs typeface="Arial"/>
              </a:rPr>
              <a:t>тел. 050 408 6943 </a:t>
            </a:r>
            <a:r>
              <a:rPr lang="ru-RU" dirty="0" err="1">
                <a:effectLst/>
                <a:latin typeface="Arial"/>
                <a:cs typeface="Arial"/>
              </a:rPr>
              <a:t>zanna.troskova</a:t>
            </a:r>
            <a:r>
              <a:rPr lang="ru-RU" dirty="0">
                <a:effectLst/>
                <a:latin typeface="Arial"/>
                <a:cs typeface="Arial"/>
              </a:rPr>
              <a:t>(</a:t>
            </a:r>
            <a:r>
              <a:rPr lang="ru-RU" dirty="0" err="1">
                <a:effectLst/>
                <a:latin typeface="Arial"/>
                <a:cs typeface="Arial"/>
              </a:rPr>
              <a:t>a</a:t>
            </a:r>
            <a:r>
              <a:rPr lang="ru-RU" dirty="0">
                <a:effectLst/>
                <a:latin typeface="Arial"/>
                <a:cs typeface="Arial"/>
              </a:rPr>
              <a:t>)</a:t>
            </a:r>
            <a:r>
              <a:rPr lang="ru-RU" dirty="0" err="1">
                <a:effectLst/>
                <a:latin typeface="Arial"/>
                <a:cs typeface="Arial"/>
              </a:rPr>
              <a:t>yhteisetlapsemme</a:t>
            </a:r>
            <a:r>
              <a:rPr lang="ru-RU" dirty="0">
                <a:effectLst/>
                <a:latin typeface="Arial"/>
                <a:cs typeface="Arial"/>
              </a:rPr>
              <a:t>.</a:t>
            </a:r>
            <a:r>
              <a:rPr lang="ru-RU" b="1" dirty="0">
                <a:effectLst/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ru-RU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184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546100"/>
            <a:ext cx="7612064" cy="5706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>
                <a:effectLst/>
                <a:latin typeface="Arial"/>
                <a:cs typeface="Arial"/>
              </a:rPr>
              <a:t>Скорая</a:t>
            </a:r>
            <a:r>
              <a:rPr lang="fi-FI" b="1" dirty="0">
                <a:effectLst/>
                <a:latin typeface="Arial"/>
                <a:cs typeface="Arial"/>
              </a:rPr>
              <a:t> </a:t>
            </a:r>
            <a:r>
              <a:rPr lang="fi-FI" b="1" dirty="0" err="1">
                <a:effectLst/>
                <a:latin typeface="Arial"/>
                <a:cs typeface="Arial"/>
              </a:rPr>
              <a:t>помощь</a:t>
            </a:r>
            <a:r>
              <a:rPr lang="fi-FI" b="1" dirty="0">
                <a:effectLst/>
                <a:latin typeface="Arial"/>
                <a:cs typeface="Arial"/>
              </a:rPr>
              <a:t>	Apua nopeasti</a:t>
            </a:r>
          </a:p>
          <a:p>
            <a:pPr marL="0" indent="0">
              <a:buNone/>
            </a:pPr>
            <a:r>
              <a:rPr lang="fi-FI" b="1" dirty="0" err="1">
                <a:effectLst/>
                <a:latin typeface="Arial"/>
                <a:cs typeface="Arial"/>
              </a:rPr>
              <a:t>Общественные</a:t>
            </a:r>
            <a:r>
              <a:rPr lang="fi-FI" b="1" dirty="0">
                <a:effectLst/>
                <a:latin typeface="Arial"/>
                <a:cs typeface="Arial"/>
              </a:rPr>
              <a:t> </a:t>
            </a:r>
            <a:r>
              <a:rPr lang="fi-FI" b="1" dirty="0" err="1">
                <a:effectLst/>
                <a:latin typeface="Arial"/>
                <a:cs typeface="Arial"/>
              </a:rPr>
              <a:t>услуги</a:t>
            </a:r>
            <a:r>
              <a:rPr lang="fi-FI" b="1" dirty="0">
                <a:effectLst/>
                <a:latin typeface="Arial"/>
                <a:cs typeface="Arial"/>
              </a:rPr>
              <a:t> Julkiset palvelut</a:t>
            </a:r>
            <a:r>
              <a:rPr lang="fi-FI" dirty="0">
                <a:effectLst/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fi-FI" dirty="0">
                <a:effectLst/>
                <a:latin typeface="Arial"/>
                <a:cs typeface="Arial"/>
              </a:rPr>
              <a:t/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ru-RU" dirty="0">
                <a:effectLst/>
                <a:latin typeface="Arial"/>
                <a:cs typeface="Arial"/>
              </a:rPr>
              <a:t>номер службы экстренной помощи</a:t>
            </a:r>
            <a:r>
              <a:rPr lang="fi-FI" b="1" dirty="0">
                <a:effectLst/>
                <a:latin typeface="Arial"/>
                <a:cs typeface="Arial"/>
              </a:rPr>
              <a:t>  yleinen hätänumero 112 </a:t>
            </a:r>
            <a:r>
              <a:rPr lang="fi-FI" dirty="0">
                <a:effectLst/>
                <a:latin typeface="Arial"/>
                <a:cs typeface="Arial"/>
              </a:rPr>
              <a:t/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fi-FI" dirty="0" err="1">
                <a:effectLst/>
                <a:latin typeface="Arial"/>
                <a:cs typeface="Arial"/>
              </a:rPr>
              <a:t>поликлиники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диспансеры</a:t>
            </a:r>
            <a:r>
              <a:rPr lang="fi-FI" dirty="0">
                <a:effectLst/>
                <a:latin typeface="Arial"/>
                <a:cs typeface="Arial"/>
              </a:rPr>
              <a:t> terveyskeskus </a:t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fi-FI" dirty="0" err="1">
                <a:effectLst/>
                <a:latin typeface="Arial"/>
                <a:cs typeface="Arial"/>
              </a:rPr>
              <a:t>социальные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службы</a:t>
            </a:r>
            <a:r>
              <a:rPr lang="fi-FI" dirty="0">
                <a:effectLst/>
                <a:latin typeface="Arial"/>
                <a:cs typeface="Arial"/>
              </a:rPr>
              <a:t> sosiaalitoimi </a:t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fi-FI" dirty="0" err="1">
                <a:effectLst/>
                <a:latin typeface="Arial"/>
                <a:cs typeface="Arial"/>
              </a:rPr>
              <a:t>семейные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консультации</a:t>
            </a:r>
            <a:r>
              <a:rPr lang="fi-FI" dirty="0">
                <a:effectLst/>
                <a:latin typeface="Arial"/>
                <a:cs typeface="Arial"/>
              </a:rPr>
              <a:t> perheneuvola </a:t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ru-RU" dirty="0">
                <a:effectLst/>
                <a:latin typeface="Arial"/>
                <a:cs typeface="Arial"/>
              </a:rPr>
              <a:t>службы психического здоровья</a:t>
            </a:r>
            <a:r>
              <a:rPr lang="fi-FI" dirty="0">
                <a:effectLst/>
                <a:latin typeface="Arial"/>
                <a:cs typeface="Arial"/>
              </a:rPr>
              <a:t>  mielenterveyspalvelut </a:t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ru-RU" dirty="0">
                <a:effectLst/>
                <a:latin typeface="Arial"/>
                <a:cs typeface="Arial"/>
              </a:rPr>
              <a:t>бюро юридической помощи</a:t>
            </a:r>
            <a:r>
              <a:rPr lang="fi-FI" dirty="0">
                <a:effectLst/>
                <a:latin typeface="Arial"/>
                <a:cs typeface="Arial"/>
              </a:rPr>
              <a:t>  oikeusaputoimistot </a:t>
            </a:r>
            <a:br>
              <a:rPr lang="fi-FI" dirty="0">
                <a:effectLst/>
                <a:latin typeface="Arial"/>
                <a:cs typeface="Arial"/>
              </a:rPr>
            </a:br>
            <a:r>
              <a:rPr lang="fi-FI" dirty="0">
                <a:effectLst/>
                <a:latin typeface="Arial"/>
                <a:cs typeface="Arial"/>
              </a:rPr>
              <a:t>- </a:t>
            </a:r>
            <a:r>
              <a:rPr lang="fi-FI" dirty="0" err="1">
                <a:effectLst/>
                <a:latin typeface="Arial"/>
                <a:cs typeface="Arial"/>
              </a:rPr>
              <a:t>А-клиника</a:t>
            </a:r>
            <a:r>
              <a:rPr lang="fi-FI" dirty="0">
                <a:effectLst/>
                <a:latin typeface="Arial"/>
                <a:cs typeface="Arial"/>
              </a:rPr>
              <a:t> a-klinikka </a:t>
            </a:r>
          </a:p>
          <a:p>
            <a:pPr marL="0" indent="0">
              <a:buNone/>
            </a:pPr>
            <a:r>
              <a:rPr lang="fi-FI" u="sng" dirty="0">
                <a:effectLst/>
                <a:latin typeface="Arial"/>
                <a:cs typeface="Arial"/>
                <a:hlinkClick r:id="rId2"/>
              </a:rPr>
              <a:t>http://www.apua.info/fi-FI/apuanopeasti/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10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ССЫЛКИ И ИСТОЧНИКИ</a:t>
            </a:r>
            <a:endParaRPr lang="fi-FI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>
                <a:effectLst/>
                <a:hlinkClick r:id="rId2"/>
              </a:rPr>
              <a:t>http://www.lastensuojelu.info/ru/family.html</a:t>
            </a:r>
            <a:r>
              <a:rPr lang="ru-RU" dirty="0">
                <a:effectLst/>
              </a:rPr>
              <a:t> </a:t>
            </a:r>
            <a:endParaRPr lang="fi-FI" dirty="0">
              <a:effectLst/>
            </a:endParaRPr>
          </a:p>
          <a:p>
            <a:r>
              <a:rPr lang="fi-FI" dirty="0">
                <a:hlinkClick r:id="rId3"/>
              </a:rPr>
              <a:t>https://uvy2012r.wordpress.com/toiminta/lastensuojeluseminaari/</a:t>
            </a:r>
            <a:endParaRPr lang="fi-FI" dirty="0"/>
          </a:p>
          <a:p>
            <a:r>
              <a:rPr lang="fi-FI" dirty="0">
                <a:hlinkClick r:id="rId4"/>
              </a:rPr>
              <a:t>www.hel.fi</a:t>
            </a:r>
            <a:endParaRPr lang="fi-FI" dirty="0"/>
          </a:p>
          <a:p>
            <a:r>
              <a:rPr lang="fi-FI" dirty="0">
                <a:hlinkClick r:id="rId5"/>
              </a:rPr>
              <a:t>http://www.theseus.fi/handle/10024/104818</a:t>
            </a:r>
            <a:r>
              <a:rPr lang="fi-FI" dirty="0"/>
              <a:t> </a:t>
            </a:r>
          </a:p>
          <a:p>
            <a:r>
              <a:rPr lang="fi-FI" dirty="0">
                <a:hlinkClick r:id="rId6"/>
              </a:rPr>
              <a:t>https://www.thl.fi/fi/web/lastensuojelun-kasikirja</a:t>
            </a:r>
            <a:endParaRPr lang="fi-FI" dirty="0"/>
          </a:p>
          <a:p>
            <a:r>
              <a:rPr lang="fi-FI" sz="1800" dirty="0"/>
              <a:t>H. Heinonen, </a:t>
            </a:r>
            <a:r>
              <a:rPr lang="fi-FI" sz="1800" dirty="0" err="1"/>
              <a:t>A.Väisänen</a:t>
            </a:r>
            <a:r>
              <a:rPr lang="fi-FI" sz="1800" dirty="0"/>
              <a:t>, </a:t>
            </a:r>
            <a:r>
              <a:rPr lang="fi-FI" sz="1800" dirty="0" err="1"/>
              <a:t>T.Hipp</a:t>
            </a:r>
            <a:r>
              <a:rPr lang="fi-FI" sz="1800" dirty="0"/>
              <a:t> ”Miten lastensuojelun kustannukset kiertyvät?” LSKL, THL</a:t>
            </a:r>
          </a:p>
        </p:txBody>
      </p:sp>
    </p:spTree>
    <p:extLst>
      <p:ext uri="{BB962C8B-B14F-4D97-AF65-F5344CB8AC3E}">
        <p14:creationId xmlns:p14="http://schemas.microsoft.com/office/powerpoint/2010/main" val="309196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С П А С И Б О!</a:t>
            </a:r>
            <a:endParaRPr lang="fi-FI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5" descr="IMG_23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10" r="-86310"/>
          <a:stretch>
            <a:fillRect/>
          </a:stretch>
        </p:blipFill>
        <p:spPr>
          <a:xfrm>
            <a:off x="765175" y="20701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19385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Что такое семейная работа в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профилактической</a:t>
            </a:r>
            <a:r>
              <a:rPr lang="en-US" sz="2000" b="1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деятельности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службы защиты прав детей?</a:t>
            </a:r>
            <a:r>
              <a:rPr lang="fi-FI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/>
            </a:r>
            <a:br>
              <a:rPr lang="fi-FI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Семейная работа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является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одной из профилактических мер по поддержке семьи в службе защиты прав детей.</a:t>
            </a:r>
            <a:r>
              <a:rPr lang="fi-FI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/>
            </a:r>
            <a:br>
              <a:rPr lang="fi-FI" sz="2000" b="1" dirty="0">
                <a:solidFill>
                  <a:schemeClr val="bg1"/>
                </a:solidFill>
                <a:effectLst/>
                <a:latin typeface="Arial"/>
                <a:cs typeface="Arial"/>
              </a:rPr>
            </a:br>
            <a:endParaRPr lang="fi-FI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Sisällön paikkamerkki 4" descr="LASU_prosessi SHL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r="1272" b="2433"/>
          <a:stretch/>
        </p:blipFill>
        <p:spPr>
          <a:xfrm>
            <a:off x="765174" y="1501541"/>
            <a:ext cx="7515224" cy="5195794"/>
          </a:xfrm>
        </p:spPr>
      </p:pic>
      <p:sp>
        <p:nvSpPr>
          <p:cNvPr id="4" name="TextBox 3"/>
          <p:cNvSpPr txBox="1"/>
          <p:nvPr/>
        </p:nvSpPr>
        <p:spPr>
          <a:xfrm>
            <a:off x="1723293" y="3068847"/>
            <a:ext cx="76367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Заявление, уведомление в службу защиты детей или другое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4371" y="4251203"/>
            <a:ext cx="59117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Возбуж-дение</a:t>
            </a:r>
            <a:r>
              <a:rPr lang="ru-RU" sz="800" dirty="0" smtClean="0"/>
              <a:t> дела, 26§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819" y="5043927"/>
            <a:ext cx="85662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Оценка и мероприятия в соотв. с законом о соц. обеспечении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6966" y="5043927"/>
            <a:ext cx="66319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i="1" dirty="0" err="1" smtClean="0"/>
              <a:t>Вспомога</a:t>
            </a:r>
            <a:r>
              <a:rPr lang="ru-RU" sz="800" i="1" dirty="0" smtClean="0"/>
              <a:t>-тельные действия закона о соц. </a:t>
            </a:r>
            <a:r>
              <a:rPr lang="ru-RU" sz="800" i="1" dirty="0" err="1" smtClean="0"/>
              <a:t>Обеспече-нии</a:t>
            </a:r>
            <a:endParaRPr lang="ru-RU" sz="8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40074" y="3961449"/>
            <a:ext cx="64979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Оценка </a:t>
            </a:r>
            <a:r>
              <a:rPr lang="ru-RU" sz="800" dirty="0" err="1" smtClean="0"/>
              <a:t>необхо-димости</a:t>
            </a:r>
            <a:r>
              <a:rPr lang="ru-RU" sz="800" dirty="0" smtClean="0"/>
              <a:t> действий</a:t>
            </a:r>
          </a:p>
          <a:p>
            <a:r>
              <a:rPr lang="ru-RU" sz="800" dirty="0" smtClean="0"/>
              <a:t>7 </a:t>
            </a:r>
            <a:r>
              <a:rPr lang="ru-RU" sz="800" dirty="0" err="1" smtClean="0"/>
              <a:t>рабоч</a:t>
            </a:r>
            <a:r>
              <a:rPr lang="ru-RU" sz="800" dirty="0" smtClean="0"/>
              <a:t>. дней или </a:t>
            </a:r>
            <a:r>
              <a:rPr lang="ru-RU" sz="800" dirty="0" err="1" smtClean="0"/>
              <a:t>немед</a:t>
            </a:r>
            <a:r>
              <a:rPr lang="ru-RU" sz="800" dirty="0" smtClean="0"/>
              <a:t>-ленно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0074" y="3171333"/>
            <a:ext cx="70840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b="1" i="1" dirty="0" smtClean="0"/>
              <a:t>Ребенок не становится клиентом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3440" y="2797610"/>
            <a:ext cx="157633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/>
              <a:t>Ребенок становится клиентом защиты детей (26§)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1608" y="4251203"/>
            <a:ext cx="103246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Выяснение необходимости защиты ребенка, 27§, макс. 3 мес.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1607" y="5303419"/>
            <a:ext cx="11649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Срочные действия по защите детей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841" y="5998034"/>
            <a:ext cx="147878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Документирование, 33</a:t>
            </a:r>
            <a:r>
              <a:rPr lang="ru-RU" sz="800" dirty="0"/>
              <a:t>§</a:t>
            </a:r>
            <a:endParaRPr lang="ru-RU" sz="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368498" y="3379082"/>
            <a:ext cx="79151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/>
              <a:t>Решение о расследовании, статус клиента должен быть зафиксирован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017" y="3013317"/>
            <a:ext cx="7084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b="1" i="1" dirty="0" smtClean="0"/>
              <a:t>Статус клиента </a:t>
            </a:r>
            <a:r>
              <a:rPr lang="ru-RU" sz="700" b="1" i="1" dirty="0" err="1" smtClean="0"/>
              <a:t>заканчи-вается</a:t>
            </a:r>
            <a:endParaRPr lang="ru-RU" sz="700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514221" y="3586831"/>
            <a:ext cx="114802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Работа профилактической службы, план работы с клиентом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6976" y="4301186"/>
            <a:ext cx="1150536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Профилактическая помощь 34-37§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7704" y="4927363"/>
            <a:ext cx="6010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Изъятие 40-46§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7433" y="5265917"/>
            <a:ext cx="99007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Срочное размещение 38§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8320" y="4639755"/>
            <a:ext cx="60101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Замеща-ющая</a:t>
            </a:r>
            <a:r>
              <a:rPr lang="ru-RU" sz="800" dirty="0" smtClean="0"/>
              <a:t> опека 49-60§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789" y="5632042"/>
            <a:ext cx="99007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Прекращение изъятия 47 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4517" y="2972397"/>
            <a:ext cx="7084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b="1" i="1" dirty="0" smtClean="0"/>
              <a:t>Статус клиента </a:t>
            </a:r>
            <a:r>
              <a:rPr lang="ru-RU" sz="700" b="1" i="1" dirty="0" err="1" smtClean="0"/>
              <a:t>заканчи-вается</a:t>
            </a:r>
            <a:endParaRPr lang="ru-RU" sz="700" b="1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115909" y="3068847"/>
            <a:ext cx="7084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b="1" i="1" dirty="0" smtClean="0"/>
              <a:t>Статус клиента </a:t>
            </a:r>
            <a:r>
              <a:rPr lang="ru-RU" sz="700" b="1" i="1" dirty="0" err="1" smtClean="0"/>
              <a:t>заканчи-вается</a:t>
            </a:r>
            <a:endParaRPr lang="ru-RU" sz="700" b="1" i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028958" y="3638752"/>
            <a:ext cx="81977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Работа на этапе размещения</a:t>
            </a:r>
          </a:p>
          <a:p>
            <a:endParaRPr lang="ru-RU" sz="800" i="1" dirty="0"/>
          </a:p>
          <a:p>
            <a:r>
              <a:rPr lang="ru-RU" sz="800" i="1" dirty="0" smtClean="0"/>
              <a:t>План работы с клиентом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9128" y="4494125"/>
            <a:ext cx="5524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После-</a:t>
            </a:r>
            <a:r>
              <a:rPr lang="ru-RU" sz="800" dirty="0" err="1" smtClean="0"/>
              <a:t>дущая</a:t>
            </a:r>
            <a:r>
              <a:rPr lang="ru-RU" sz="800" dirty="0" smtClean="0"/>
              <a:t> опека 75-77§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3292" y="2139047"/>
            <a:ext cx="53258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Процесс работы по делу ребенка и семьи в соответствии с новым законом о защите детей</a:t>
            </a:r>
          </a:p>
        </p:txBody>
      </p:sp>
    </p:spTree>
    <p:extLst>
      <p:ext uri="{BB962C8B-B14F-4D97-AF65-F5344CB8AC3E}">
        <p14:creationId xmlns:p14="http://schemas.microsoft.com/office/powerpoint/2010/main" val="42367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0"/>
            <a:ext cx="7612064" cy="625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err="1">
                <a:effectLst/>
                <a:latin typeface="Arial"/>
                <a:cs typeface="Arial"/>
              </a:rPr>
              <a:t>Профилактическая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социальная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поддержка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является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u="sng" dirty="0" err="1">
                <a:effectLst/>
                <a:latin typeface="Arial"/>
                <a:cs typeface="Arial"/>
              </a:rPr>
              <a:t>всегда</a:t>
            </a:r>
            <a:r>
              <a:rPr lang="fi-FI" sz="1800" u="sng" dirty="0">
                <a:effectLst/>
                <a:latin typeface="Arial"/>
                <a:cs typeface="Arial"/>
              </a:rPr>
              <a:t> </a:t>
            </a:r>
            <a:r>
              <a:rPr lang="fi-FI" sz="1800" u="sng" dirty="0" err="1">
                <a:effectLst/>
                <a:latin typeface="Arial"/>
                <a:cs typeface="Arial"/>
              </a:rPr>
              <a:t>добровольной</a:t>
            </a:r>
            <a:r>
              <a:rPr lang="fi-FI" sz="1800" dirty="0">
                <a:effectLst/>
                <a:latin typeface="Arial"/>
                <a:cs typeface="Arial"/>
              </a:rPr>
              <a:t>, и </a:t>
            </a:r>
            <a:r>
              <a:rPr lang="fi-FI" sz="1800" dirty="0" err="1">
                <a:effectLst/>
                <a:latin typeface="Arial"/>
                <a:cs typeface="Arial"/>
              </a:rPr>
              <a:t>она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основывается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на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сотрудничестве</a:t>
            </a:r>
            <a:r>
              <a:rPr lang="fi-FI" sz="1800" dirty="0">
                <a:effectLst/>
                <a:latin typeface="Arial"/>
                <a:cs typeface="Arial"/>
              </a:rPr>
              <a:t> с </a:t>
            </a:r>
            <a:r>
              <a:rPr lang="fi-FI" sz="1800" dirty="0" err="1">
                <a:effectLst/>
                <a:latin typeface="Arial"/>
                <a:cs typeface="Arial"/>
              </a:rPr>
              <a:t>семьей</a:t>
            </a:r>
            <a:r>
              <a:rPr lang="fi-FI" sz="1800" dirty="0">
                <a:effectLst/>
                <a:latin typeface="Arial"/>
                <a:cs typeface="Arial"/>
              </a:rPr>
              <a:t>. </a:t>
            </a:r>
            <a:r>
              <a:rPr lang="fi-FI" sz="1800" dirty="0" err="1">
                <a:effectLst/>
                <a:latin typeface="Arial"/>
                <a:cs typeface="Arial"/>
              </a:rPr>
              <a:t>Наибольшая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часть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работы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защите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детей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осуществляется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именно</a:t>
            </a:r>
            <a:r>
              <a:rPr lang="fi-FI" sz="1800" dirty="0">
                <a:effectLst/>
                <a:latin typeface="Arial"/>
                <a:cs typeface="Arial"/>
              </a:rPr>
              <a:t> в </a:t>
            </a:r>
            <a:r>
              <a:rPr lang="fi-FI" sz="1800" dirty="0" err="1">
                <a:effectLst/>
                <a:latin typeface="Arial"/>
                <a:cs typeface="Arial"/>
              </a:rPr>
              <a:t>виде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профилактической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социальной</a:t>
            </a:r>
            <a:r>
              <a:rPr lang="fi-FI" sz="1800" dirty="0">
                <a:effectLst/>
                <a:latin typeface="Arial"/>
                <a:cs typeface="Arial"/>
              </a:rPr>
              <a:t> </a:t>
            </a:r>
            <a:r>
              <a:rPr lang="fi-FI" sz="1800" dirty="0" err="1">
                <a:effectLst/>
                <a:latin typeface="Arial"/>
                <a:cs typeface="Arial"/>
              </a:rPr>
              <a:t>поддержки</a:t>
            </a:r>
            <a:r>
              <a:rPr lang="fi-FI" sz="1800" dirty="0">
                <a:effectLst/>
                <a:latin typeface="Arial"/>
                <a:cs typeface="Arial"/>
              </a:rPr>
              <a:t>. </a:t>
            </a:r>
            <a:r>
              <a:rPr lang="ru-RU" sz="1800" dirty="0">
                <a:effectLst/>
                <a:latin typeface="Arial"/>
                <a:cs typeface="Arial"/>
              </a:rPr>
              <a:t>На графике наглядно видно как имидж службы не соответствует реальному состоянию: </a:t>
            </a:r>
            <a:endParaRPr lang="fi-FI" sz="1800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fi-FI" sz="1800" dirty="0">
              <a:latin typeface="Arial"/>
              <a:cs typeface="Arial"/>
            </a:endParaRPr>
          </a:p>
        </p:txBody>
      </p:sp>
      <p:pic>
        <p:nvPicPr>
          <p:cNvPr id="4" name="Kuva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2081212"/>
            <a:ext cx="6367463" cy="46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0"/>
            <a:ext cx="5589439" cy="6749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4572" y="102114"/>
            <a:ext cx="30301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Семья мигрантов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2874" y="404973"/>
            <a:ext cx="1172413" cy="1169551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Семья восемь лет жила в </a:t>
            </a:r>
            <a:r>
              <a:rPr lang="ru-RU" sz="700" dirty="0"/>
              <a:t>Ф</a:t>
            </a:r>
            <a:r>
              <a:rPr lang="ru-RU" sz="700" dirty="0" smtClean="0"/>
              <a:t>инляндии. В семье четверо детей. От детского сада поступает заявление в органы защиты детей. Мать ведет ребенка к врачу вместе с социальным работником.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1747" y="1517913"/>
            <a:ext cx="2483937" cy="1061829"/>
          </a:xfrm>
          <a:prstGeom prst="rect">
            <a:avLst/>
          </a:prstGeom>
          <a:solidFill>
            <a:srgbClr val="ED9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В ходе выяснения необходимости мер по защите детей (и полицейского расследования) выясняется, что отец один раз шлепнул ребенка. Полиция передает дело прокурору. Органы защиты детей начинают работать с семьей, отец активно участвует в процессе. Отца направляют на терапию. Второй семейный работник говорит на родном языке матери. Семья получает помощь на дому на то время, пока мать ходит на занятия по финскому языку.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4598" y="1265302"/>
            <a:ext cx="1939282" cy="954107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Выяснение необходимости действий по защите детей. В это время проводятся встречи с родителями и всеми детьми. Полицейское расследование дела затягивается. Проходит год, прежде чем дело рассматривается в суде. Семья не хочет взаимодействовать с семейной консультацией.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4598" y="2337126"/>
            <a:ext cx="1848897" cy="630942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Насилие продолжается. Мать идет с четырьмя детьми в приют. У отца серьезные финансовые проблемы, и он не хочет составлять план для их решения.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9430" y="3223055"/>
            <a:ext cx="1924258" cy="954107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Родители разводятся. Мать начинает активно заниматься своими делами и делами детей. С помощью службы по защите детей и центра социальной поддержки мать получает образование, находит работу и место пребывания для детей. Семья получает амбулаторную помощь приюта.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851" y="3453587"/>
            <a:ext cx="2250833" cy="954107"/>
          </a:xfrm>
          <a:prstGeom prst="rect">
            <a:avLst/>
          </a:prstGeom>
          <a:solidFill>
            <a:srgbClr val="ED9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Цели семейной работы достигнуты. Отец приговаривается к штрафу, согласен с приговором. Мать находит работу с частичной занятостью, у всех детей есть место в детском саду. Отец нанимает на выходные работника, чтобы самому иметь возможность проводить время с семьей. Финансовые проблемы решаются с помощью центра соц. поддержки.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4851" y="5409667"/>
            <a:ext cx="1492182" cy="307777"/>
          </a:xfrm>
          <a:prstGeom prst="rect">
            <a:avLst/>
          </a:prstGeom>
          <a:solidFill>
            <a:srgbClr val="ED9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Статус клиента защиты детей заканчивается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3880" y="3628921"/>
            <a:ext cx="118575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Мать возвращается из приюта домой. От встреч отказывается. Насилие продолжается. В ходе устного рассмотрения в административном суде принимается решение об изъятии четверых детей. После кризисной семьи детей размещают в замещающую семью.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4227" y="759350"/>
            <a:ext cx="438599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/>
              <a:t>Врач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287" y="1054287"/>
            <a:ext cx="8510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dirty="0" err="1" smtClean="0"/>
              <a:t>Соц.работник</a:t>
            </a:r>
            <a:r>
              <a:rPr lang="ru-RU" sz="700" dirty="0" smtClean="0"/>
              <a:t> присутствует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6724" y="412528"/>
            <a:ext cx="6949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Заявление в органы защиты детей и определение потребности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449" y="1588466"/>
            <a:ext cx="8758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/>
              <a:t>Семейная консультация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0968" y="2599164"/>
            <a:ext cx="153185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Затраты по работе с семьей (в мес.)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0673" y="2968068"/>
            <a:ext cx="153185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Затраты приюта (за 10 суток)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8365" y="2773254"/>
            <a:ext cx="12419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Услуги да дому (за 1 часовое посещение)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0540" y="4182919"/>
            <a:ext cx="16970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Амбулаторные услуги приюта (в сутки)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5285" y="4471625"/>
            <a:ext cx="16977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/>
              <a:t>Фин.помощь</a:t>
            </a:r>
            <a:r>
              <a:rPr lang="ru-RU" sz="600" dirty="0" smtClean="0"/>
              <a:t> от центра </a:t>
            </a:r>
            <a:r>
              <a:rPr lang="ru-RU" sz="600" dirty="0" err="1" smtClean="0"/>
              <a:t>соц.поддержки</a:t>
            </a:r>
            <a:r>
              <a:rPr lang="ru-RU" sz="600" dirty="0" smtClean="0"/>
              <a:t> (ребенок/в год)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9674" y="4609556"/>
            <a:ext cx="152401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Труд социального работника (в час)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96151" y="4900863"/>
            <a:ext cx="9511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Подготовка решения об изъятии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2459" y="5225001"/>
            <a:ext cx="178176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Помещение ребенка в </a:t>
            </a:r>
            <a:r>
              <a:rPr lang="ru-RU" sz="600" dirty="0" err="1" smtClean="0"/>
              <a:t>кризисн.семью</a:t>
            </a:r>
            <a:r>
              <a:rPr lang="ru-RU" sz="600" dirty="0" smtClean="0"/>
              <a:t> (</a:t>
            </a:r>
            <a:r>
              <a:rPr lang="ru-RU" sz="600" dirty="0" err="1" smtClean="0"/>
              <a:t>мес</a:t>
            </a:r>
            <a:r>
              <a:rPr lang="ru-RU" sz="600" dirty="0" smtClean="0"/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7461" y="5700499"/>
            <a:ext cx="10398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Размещение 4 детей в 2 </a:t>
            </a:r>
            <a:r>
              <a:rPr lang="ru-RU" sz="600" dirty="0" err="1" smtClean="0"/>
              <a:t>замещ.семьи</a:t>
            </a:r>
            <a:r>
              <a:rPr lang="ru-RU" sz="600" dirty="0" smtClean="0"/>
              <a:t> / в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866" y="6011806"/>
            <a:ext cx="103987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Размещение на 10 лет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466" y="5165180"/>
            <a:ext cx="1039877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Итого 9400 €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6151" y="6349516"/>
            <a:ext cx="1039877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Итого 233 300 €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1003" y="6105152"/>
            <a:ext cx="1039877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Итого 18 300 €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78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3.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Профилактическая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помощь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(Avohuollon tukitoimet)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>
                <a:effectLst/>
                <a:latin typeface="Arial"/>
                <a:cs typeface="Arial"/>
              </a:rPr>
              <a:t>Mожет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быть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самых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различных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видов</a:t>
            </a:r>
            <a:r>
              <a:rPr lang="fi-FI" dirty="0">
                <a:effectLst/>
                <a:latin typeface="Arial"/>
                <a:cs typeface="Arial"/>
              </a:rPr>
              <a:t>, и в </a:t>
            </a:r>
            <a:r>
              <a:rPr lang="fi-FI" dirty="0" err="1">
                <a:effectLst/>
                <a:latin typeface="Arial"/>
                <a:cs typeface="Arial"/>
              </a:rPr>
              <a:t>разных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районах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могут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предлагаться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разные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виды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поддержки</a:t>
            </a:r>
            <a:r>
              <a:rPr lang="fi-FI" dirty="0">
                <a:effectLst/>
                <a:latin typeface="Arial"/>
                <a:cs typeface="Arial"/>
              </a:rPr>
              <a:t>.    К </a:t>
            </a:r>
            <a:r>
              <a:rPr lang="ru-RU" dirty="0" err="1">
                <a:effectLst/>
                <a:latin typeface="Arial"/>
                <a:cs typeface="Arial"/>
              </a:rPr>
              <a:t>профилактическо</a:t>
            </a:r>
            <a:r>
              <a:rPr lang="fi-FI" dirty="0">
                <a:effectLst/>
                <a:latin typeface="Arial"/>
                <a:cs typeface="Arial"/>
              </a:rPr>
              <a:t>й </a:t>
            </a:r>
            <a:r>
              <a:rPr lang="fi-FI" dirty="0" err="1">
                <a:effectLst/>
                <a:latin typeface="Arial"/>
                <a:cs typeface="Arial"/>
              </a:rPr>
              <a:t>социальной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поддержк</a:t>
            </a:r>
            <a:r>
              <a:rPr lang="ru-RU" dirty="0">
                <a:effectLst/>
                <a:latin typeface="Arial"/>
                <a:cs typeface="Arial"/>
              </a:rPr>
              <a:t>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относятся</a:t>
            </a:r>
            <a:r>
              <a:rPr lang="fi-FI" dirty="0">
                <a:effectLst/>
                <a:latin typeface="Arial"/>
                <a:cs typeface="Arial"/>
              </a:rPr>
              <a:t>:</a:t>
            </a:r>
          </a:p>
          <a:p>
            <a:r>
              <a:rPr lang="fi-FI" dirty="0" err="1">
                <a:effectLst/>
                <a:latin typeface="Arial"/>
                <a:cs typeface="Arial"/>
              </a:rPr>
              <a:t>Работа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семьей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дому</a:t>
            </a:r>
            <a:r>
              <a:rPr lang="fi-FI" dirty="0">
                <a:effectLst/>
                <a:latin typeface="Arial"/>
                <a:cs typeface="Arial"/>
              </a:rPr>
              <a:t> /Perhetyön apu suoraan kotiin</a:t>
            </a:r>
          </a:p>
          <a:p>
            <a:r>
              <a:rPr lang="fi-FI" dirty="0" err="1">
                <a:effectLst/>
                <a:latin typeface="Arial"/>
                <a:cs typeface="Arial"/>
              </a:rPr>
              <a:t>Помощь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дому</a:t>
            </a:r>
            <a:r>
              <a:rPr lang="fi-FI" dirty="0">
                <a:effectLst/>
                <a:latin typeface="Arial"/>
                <a:cs typeface="Arial"/>
              </a:rPr>
              <a:t>/ Kotipalvelu</a:t>
            </a:r>
          </a:p>
          <a:p>
            <a:r>
              <a:rPr lang="fi-FI" dirty="0" err="1">
                <a:effectLst/>
                <a:latin typeface="Arial"/>
                <a:cs typeface="Arial"/>
              </a:rPr>
              <a:t>Человек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или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семья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предлагающие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добровольную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наставническую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помощь</a:t>
            </a:r>
            <a:r>
              <a:rPr lang="fi-FI" dirty="0">
                <a:effectLst/>
                <a:latin typeface="Arial"/>
                <a:cs typeface="Arial"/>
              </a:rPr>
              <a:t> / Tukihenkilö tai tukiperhe</a:t>
            </a:r>
          </a:p>
          <a:p>
            <a:r>
              <a:rPr lang="fi-FI" dirty="0" err="1">
                <a:effectLst/>
                <a:latin typeface="Arial"/>
                <a:cs typeface="Arial"/>
              </a:rPr>
              <a:t>Группы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для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общения</a:t>
            </a:r>
            <a:r>
              <a:rPr lang="ru-RU" dirty="0">
                <a:effectLst/>
                <a:latin typeface="Arial"/>
                <a:cs typeface="Arial"/>
              </a:rPr>
              <a:t> и поддержки</a:t>
            </a:r>
            <a:r>
              <a:rPr lang="fi-FI" dirty="0">
                <a:effectLst/>
                <a:latin typeface="Arial"/>
                <a:cs typeface="Arial"/>
              </a:rPr>
              <a:t> Vertaisryhmätoiminta</a:t>
            </a:r>
          </a:p>
          <a:p>
            <a:r>
              <a:rPr lang="fi-FI" dirty="0" err="1">
                <a:effectLst/>
                <a:latin typeface="Arial"/>
                <a:cs typeface="Arial"/>
              </a:rPr>
              <a:t>Лечебные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терапевтические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услуги</a:t>
            </a:r>
            <a:r>
              <a:rPr lang="fi-FI" dirty="0">
                <a:effectLst/>
                <a:latin typeface="Arial"/>
                <a:cs typeface="Arial"/>
              </a:rPr>
              <a:t> /Hoito ja terapiapalvelut</a:t>
            </a: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38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Работа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с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семьей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на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fi-FI" sz="3200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дому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Perhetyön apu suoraan kotiin</a:t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endParaRPr lang="fi-FI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fi-FI" dirty="0" err="1">
                <a:effectLst/>
                <a:latin typeface="Arial"/>
                <a:cs typeface="Arial"/>
              </a:rPr>
              <a:t>Работа</a:t>
            </a:r>
            <a:r>
              <a:rPr lang="fi-FI" dirty="0">
                <a:effectLst/>
                <a:latin typeface="Arial"/>
                <a:cs typeface="Arial"/>
              </a:rPr>
              <a:t> с </a:t>
            </a:r>
            <a:r>
              <a:rPr lang="fi-FI" dirty="0" err="1">
                <a:effectLst/>
                <a:latin typeface="Arial"/>
                <a:cs typeface="Arial"/>
              </a:rPr>
              <a:t>семьей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может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проводиться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виде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бесед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советов</a:t>
            </a:r>
            <a:r>
              <a:rPr lang="fi-FI" dirty="0">
                <a:effectLst/>
                <a:latin typeface="Arial"/>
                <a:cs typeface="Arial"/>
              </a:rPr>
              <a:t> и </a:t>
            </a:r>
            <a:r>
              <a:rPr lang="fi-FI" dirty="0" err="1">
                <a:effectLst/>
                <a:latin typeface="Arial"/>
                <a:cs typeface="Arial"/>
              </a:rPr>
              <a:t>поддержки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родителей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вопросах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воспитания</a:t>
            </a:r>
            <a:r>
              <a:rPr lang="fi-FI" dirty="0">
                <a:effectLst/>
                <a:latin typeface="Arial"/>
                <a:cs typeface="Arial"/>
              </a:rPr>
              <a:t>. </a:t>
            </a:r>
            <a:r>
              <a:rPr lang="fi-FI" dirty="0" err="1">
                <a:effectLst/>
                <a:latin typeface="Arial"/>
                <a:cs typeface="Arial"/>
              </a:rPr>
              <a:t>Кроме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того</a:t>
            </a:r>
            <a:r>
              <a:rPr lang="fi-FI" dirty="0">
                <a:effectLst/>
                <a:latin typeface="Arial"/>
                <a:cs typeface="Arial"/>
              </a:rPr>
              <a:t>, к </a:t>
            </a:r>
            <a:r>
              <a:rPr lang="fi-FI" dirty="0" err="1">
                <a:effectLst/>
                <a:latin typeface="Arial"/>
                <a:cs typeface="Arial"/>
              </a:rPr>
              <a:t>такому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виду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помощи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относится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поддержка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семьи</a:t>
            </a:r>
            <a:r>
              <a:rPr lang="fi-FI" dirty="0">
                <a:effectLst/>
                <a:latin typeface="Arial"/>
                <a:cs typeface="Arial"/>
              </a:rPr>
              <a:t> в </a:t>
            </a:r>
            <a:r>
              <a:rPr lang="fi-FI" dirty="0" err="1">
                <a:effectLst/>
                <a:latin typeface="Arial"/>
                <a:cs typeface="Arial"/>
              </a:rPr>
              <a:t>быту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или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домашнем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>
                <a:effectLst/>
                <a:latin typeface="Arial"/>
                <a:cs typeface="Arial"/>
              </a:rPr>
              <a:t>хозяйстве </a:t>
            </a:r>
            <a:r>
              <a:rPr lang="fi-FI" dirty="0" err="1">
                <a:effectLst/>
                <a:latin typeface="Arial"/>
                <a:cs typeface="Arial"/>
              </a:rPr>
              <a:t>или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организация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деятельности</a:t>
            </a:r>
            <a:r>
              <a:rPr lang="fi-FI" dirty="0">
                <a:effectLst/>
                <a:latin typeface="Arial"/>
                <a:cs typeface="Arial"/>
              </a:rPr>
              <a:t>, </a:t>
            </a:r>
            <a:r>
              <a:rPr lang="fi-FI" dirty="0" err="1">
                <a:effectLst/>
                <a:latin typeface="Arial"/>
                <a:cs typeface="Arial"/>
              </a:rPr>
              <a:t>направленной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на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улучшение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благосостояния</a:t>
            </a:r>
            <a:r>
              <a:rPr lang="fi-FI" dirty="0">
                <a:effectLst/>
                <a:latin typeface="Arial"/>
                <a:cs typeface="Arial"/>
              </a:rPr>
              <a:t> </a:t>
            </a:r>
            <a:r>
              <a:rPr lang="fi-FI" dirty="0" err="1">
                <a:effectLst/>
                <a:latin typeface="Arial"/>
                <a:cs typeface="Arial"/>
              </a:rPr>
              <a:t>ребенка</a:t>
            </a:r>
            <a:r>
              <a:rPr lang="ru-RU" dirty="0">
                <a:effectLst/>
                <a:latin typeface="Arial"/>
                <a:cs typeface="Arial"/>
              </a:rPr>
              <a:t> (хобби)</a:t>
            </a:r>
            <a:r>
              <a:rPr lang="fi-FI" dirty="0">
                <a:effectLst/>
                <a:latin typeface="Arial"/>
                <a:cs typeface="Arial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25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>4. Ролевая карта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/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endParaRPr lang="fi-FI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Sisällön paikkamerkki 3" descr="Roolikartta-Ven_2-1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>
          <a:xfrm rot="16200000">
            <a:off x="1482095" y="-946924"/>
            <a:ext cx="6201321" cy="87756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94929" y="1497106"/>
            <a:ext cx="2712173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Человеческие отношения</a:t>
            </a:r>
          </a:p>
          <a:p>
            <a:endParaRPr lang="ru-RU" sz="1100" dirty="0" smtClean="0"/>
          </a:p>
          <a:p>
            <a:r>
              <a:rPr lang="ru-RU" sz="1100" dirty="0" smtClean="0"/>
              <a:t>Беседы, умение слушать и ободрять</a:t>
            </a:r>
          </a:p>
          <a:p>
            <a:r>
              <a:rPr lang="ru-RU" sz="1100" dirty="0" smtClean="0"/>
              <a:t>Помощь в решении проблем</a:t>
            </a:r>
          </a:p>
          <a:p>
            <a:r>
              <a:rPr lang="ru-RU" sz="1100" dirty="0" err="1" smtClean="0"/>
              <a:t>Уделение</a:t>
            </a:r>
            <a:r>
              <a:rPr lang="ru-RU" sz="1100" dirty="0" smtClean="0"/>
              <a:t> времени</a:t>
            </a:r>
          </a:p>
          <a:p>
            <a:r>
              <a:rPr lang="ru-RU" sz="1100" dirty="0" smtClean="0"/>
              <a:t>Понимание чувств</a:t>
            </a:r>
          </a:p>
          <a:p>
            <a:r>
              <a:rPr lang="ru-RU" sz="1100" dirty="0" smtClean="0"/>
              <a:t>Поддержка самостоятельности</a:t>
            </a:r>
          </a:p>
          <a:p>
            <a:r>
              <a:rPr lang="ru-RU" sz="1100" dirty="0" smtClean="0"/>
              <a:t>Умение прощать</a:t>
            </a:r>
          </a:p>
          <a:p>
            <a:r>
              <a:rPr lang="ru-RU" sz="1100" dirty="0" smtClean="0"/>
              <a:t>Умение извиняться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72" y="3925468"/>
            <a:ext cx="22611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Культура</a:t>
            </a:r>
          </a:p>
          <a:p>
            <a:endParaRPr lang="ru-RU" sz="1200" dirty="0" smtClean="0"/>
          </a:p>
          <a:p>
            <a:r>
              <a:rPr lang="ru-RU" sz="1200" dirty="0" smtClean="0"/>
              <a:t>Язык</a:t>
            </a:r>
          </a:p>
          <a:p>
            <a:r>
              <a:rPr lang="ru-RU" sz="1200" dirty="0" smtClean="0"/>
              <a:t>Религия</a:t>
            </a:r>
          </a:p>
          <a:p>
            <a:r>
              <a:rPr lang="ru-RU" sz="1200" dirty="0" smtClean="0"/>
              <a:t>Родные традиции</a:t>
            </a:r>
          </a:p>
          <a:p>
            <a:r>
              <a:rPr lang="ru-RU" sz="1200" dirty="0" smtClean="0"/>
              <a:t>Финские обычаи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45314" y="4525633"/>
            <a:ext cx="19979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Любовь</a:t>
            </a:r>
          </a:p>
          <a:p>
            <a:endParaRPr lang="ru-RU" sz="1200" b="1" dirty="0"/>
          </a:p>
          <a:p>
            <a:r>
              <a:rPr lang="ru-RU" sz="1200" dirty="0" smtClean="0"/>
              <a:t>Ласка</a:t>
            </a:r>
          </a:p>
          <a:p>
            <a:r>
              <a:rPr lang="ru-RU" sz="1200" dirty="0" smtClean="0"/>
              <a:t>Утешение</a:t>
            </a:r>
          </a:p>
          <a:p>
            <a:r>
              <a:rPr lang="ru-RU" sz="1200" dirty="0" smtClean="0"/>
              <a:t>Защита</a:t>
            </a:r>
          </a:p>
          <a:p>
            <a:r>
              <a:rPr lang="ru-RU" sz="1200" dirty="0" smtClean="0"/>
              <a:t>Уважение</a:t>
            </a:r>
          </a:p>
          <a:p>
            <a:r>
              <a:rPr lang="ru-RU" sz="1200" dirty="0" smtClean="0"/>
              <a:t>Понимание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35375" y="799104"/>
            <a:ext cx="2779493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Можно/нельзя</a:t>
            </a:r>
            <a:endParaRPr lang="ru-RU" sz="1100" b="1" dirty="0"/>
          </a:p>
          <a:p>
            <a:endParaRPr lang="ru-RU" sz="1100" dirty="0" smtClean="0"/>
          </a:p>
          <a:p>
            <a:r>
              <a:rPr lang="ru-RU" sz="1100" dirty="0" smtClean="0"/>
              <a:t>Создание безопасного окружения</a:t>
            </a:r>
          </a:p>
          <a:p>
            <a:r>
              <a:rPr lang="ru-RU" sz="1100" dirty="0" smtClean="0"/>
              <a:t>Что такое хорошо и что такое плохо</a:t>
            </a:r>
          </a:p>
          <a:p>
            <a:r>
              <a:rPr lang="ru-RU" sz="1100" dirty="0" smtClean="0"/>
              <a:t>Установление правил в семье</a:t>
            </a:r>
          </a:p>
          <a:p>
            <a:r>
              <a:rPr lang="ru-RU" sz="1100" dirty="0" smtClean="0"/>
              <a:t>Соблюдение правил и контроль за ними</a:t>
            </a:r>
          </a:p>
          <a:p>
            <a:r>
              <a:rPr lang="ru-RU" sz="1100" dirty="0" smtClean="0"/>
              <a:t>Соблюдение договоренностей и контроль за ними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3464" y="2598863"/>
            <a:ext cx="22611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Уход</a:t>
            </a:r>
          </a:p>
          <a:p>
            <a:endParaRPr lang="ru-RU" sz="1200" b="1" dirty="0"/>
          </a:p>
          <a:p>
            <a:r>
              <a:rPr lang="ru-RU" sz="1200" dirty="0" smtClean="0"/>
              <a:t>Питание</a:t>
            </a:r>
          </a:p>
          <a:p>
            <a:r>
              <a:rPr lang="ru-RU" sz="1200" dirty="0" smtClean="0"/>
              <a:t>Одежда</a:t>
            </a:r>
          </a:p>
          <a:p>
            <a:r>
              <a:rPr lang="ru-RU" sz="1200" dirty="0" smtClean="0"/>
              <a:t>Здоровье (отдых и гигиена, прогулки, лечение)</a:t>
            </a:r>
          </a:p>
          <a:p>
            <a:r>
              <a:rPr lang="ru-RU" sz="1200" dirty="0" smtClean="0"/>
              <a:t>Чистота (дом, окружающая среда)</a:t>
            </a:r>
          </a:p>
          <a:p>
            <a:r>
              <a:rPr lang="ru-RU" sz="1200" dirty="0" smtClean="0"/>
              <a:t>Использование денег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151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4. Критерии оценки</a:t>
            </a:r>
            <a: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  <a:t/>
            </a:r>
            <a:br>
              <a:rPr lang="fi-FI" sz="3200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endParaRPr lang="fi-FI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Sisällön paikkamerkki 3" descr="Näyttökuva 2016-12-08 kello 15.34.4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52" r="-9052"/>
          <a:stretch>
            <a:fillRect/>
          </a:stretch>
        </p:blipFill>
        <p:spPr>
          <a:xfrm>
            <a:off x="271145" y="1645505"/>
            <a:ext cx="8747986" cy="4972217"/>
          </a:xfrm>
        </p:spPr>
      </p:pic>
    </p:spTree>
    <p:extLst>
      <p:ext uri="{BB962C8B-B14F-4D97-AF65-F5344CB8AC3E}">
        <p14:creationId xmlns:p14="http://schemas.microsoft.com/office/powerpoint/2010/main" val="272103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umus">
  <a:themeElements>
    <a:clrScheme name="Asumus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sumus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sumu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Asumus.thmx</Template>
  <TotalTime>9913</TotalTime>
  <Words>1994</Words>
  <Application>Microsoft Office PowerPoint</Application>
  <PresentationFormat>Экран (4:3)</PresentationFormat>
  <Paragraphs>219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Calibri</vt:lpstr>
      <vt:lpstr>Wingdings 2</vt:lpstr>
      <vt:lpstr>Asumus</vt:lpstr>
      <vt:lpstr>Семейная работа с двуязычными семьями</vt:lpstr>
      <vt:lpstr>Содержание </vt:lpstr>
      <vt:lpstr>Что такое семейная работа в профилактической деятельности службы защиты прав детей? Семейная работа является одной из профилактических мер по поддержке семьи в службе защиты прав детей. </vt:lpstr>
      <vt:lpstr>Презентация PowerPoint</vt:lpstr>
      <vt:lpstr>Презентация PowerPoint</vt:lpstr>
      <vt:lpstr>3. Профилактическая помощь (Avohuollon tukitoimet) </vt:lpstr>
      <vt:lpstr>Работа с семьей на дому  Perhetyön apu suoraan kotiin </vt:lpstr>
      <vt:lpstr>4. Ролевая карта </vt:lpstr>
      <vt:lpstr>4. Критерии оценки </vt:lpstr>
      <vt:lpstr>Презентация PowerPoint</vt:lpstr>
      <vt:lpstr>Презентация PowerPoint</vt:lpstr>
      <vt:lpstr>Презентация PowerPoint</vt:lpstr>
      <vt:lpstr>Презентация PowerPoint</vt:lpstr>
      <vt:lpstr>5. Работа семейного работника на  обобщенных примерах Кризисные ситуации в семьях </vt:lpstr>
      <vt:lpstr>1. Пример Развод и депрессия одного из родителей </vt:lpstr>
      <vt:lpstr>Презентация PowerPoint</vt:lpstr>
      <vt:lpstr>Презентация PowerPoint</vt:lpstr>
      <vt:lpstr>Презентация PowerPoint</vt:lpstr>
      <vt:lpstr>2. Пример: Игровая зависимость и агрессивное поведение  Возрастные кризисные ситуации у детей и подростков </vt:lpstr>
      <vt:lpstr>Презентация PowerPoint</vt:lpstr>
      <vt:lpstr>Презентация PowerPoint</vt:lpstr>
      <vt:lpstr>Презентация PowerPoint</vt:lpstr>
      <vt:lpstr>Контакты и рекомендации, куда обращаться за помощью. </vt:lpstr>
      <vt:lpstr>Если ситуация срочная, то надо позвонить в городскую или муниципальную городскую социальную службу и попросить помощи </vt:lpstr>
      <vt:lpstr>Общественные организации в которых работают русскоговорящие сотрудники </vt:lpstr>
      <vt:lpstr>Презентация PowerPoint</vt:lpstr>
      <vt:lpstr>ССЫЛКИ И ИСТОЧНИКИ</vt:lpstr>
      <vt:lpstr>С П А С И Б 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работа с двуязычными семьями</dc:title>
  <dc:creator>Anna Kervinen</dc:creator>
  <cp:lastModifiedBy>Благотворительный Фонд Ключ</cp:lastModifiedBy>
  <cp:revision>67</cp:revision>
  <dcterms:created xsi:type="dcterms:W3CDTF">2016-12-08T13:10:35Z</dcterms:created>
  <dcterms:modified xsi:type="dcterms:W3CDTF">2017-10-30T08:14:54Z</dcterms:modified>
</cp:coreProperties>
</file>